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3" r:id="rId4"/>
    <p:sldId id="266" r:id="rId5"/>
    <p:sldId id="267" r:id="rId6"/>
    <p:sldId id="306" r:id="rId7"/>
    <p:sldId id="286" r:id="rId8"/>
    <p:sldId id="291" r:id="rId9"/>
    <p:sldId id="265" r:id="rId10"/>
    <p:sldId id="268" r:id="rId11"/>
    <p:sldId id="307" r:id="rId12"/>
    <p:sldId id="292" r:id="rId13"/>
    <p:sldId id="269" r:id="rId14"/>
    <p:sldId id="270" r:id="rId15"/>
    <p:sldId id="271" r:id="rId16"/>
    <p:sldId id="272" r:id="rId17"/>
    <p:sldId id="308" r:id="rId18"/>
    <p:sldId id="289" r:id="rId19"/>
    <p:sldId id="309" r:id="rId20"/>
    <p:sldId id="293" r:id="rId21"/>
    <p:sldId id="294" r:id="rId22"/>
    <p:sldId id="275" r:id="rId23"/>
    <p:sldId id="295" r:id="rId24"/>
    <p:sldId id="296" r:id="rId25"/>
    <p:sldId id="297" r:id="rId26"/>
    <p:sldId id="300" r:id="rId27"/>
    <p:sldId id="301" r:id="rId28"/>
    <p:sldId id="302" r:id="rId29"/>
    <p:sldId id="279" r:id="rId30"/>
    <p:sldId id="274" r:id="rId31"/>
    <p:sldId id="303" r:id="rId32"/>
    <p:sldId id="280" r:id="rId33"/>
    <p:sldId id="304" r:id="rId34"/>
    <p:sldId id="277" r:id="rId35"/>
    <p:sldId id="305" r:id="rId36"/>
    <p:sldId id="281" r:id="rId37"/>
    <p:sldId id="26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317" y="2921168"/>
            <a:ext cx="675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</a:rPr>
              <a:t>리눅스</a:t>
            </a:r>
            <a:r>
              <a:rPr lang="ko-KR" altLang="en-US" sz="4800" b="1" dirty="0" smtClean="0">
                <a:solidFill>
                  <a:schemeClr val="tx2"/>
                </a:solidFill>
              </a:rPr>
              <a:t> 프로그래밍 </a:t>
            </a:r>
            <a:r>
              <a:rPr lang="en-US" altLang="ko-KR" sz="4800" b="1" dirty="0" smtClean="0">
                <a:solidFill>
                  <a:schemeClr val="tx2"/>
                </a:solidFill>
              </a:rPr>
              <a:t>1</a:t>
            </a:r>
            <a:r>
              <a:rPr lang="ko-KR" altLang="en-US" sz="4800" b="1" dirty="0" smtClean="0">
                <a:solidFill>
                  <a:schemeClr val="tx2"/>
                </a:solidFill>
              </a:rPr>
              <a:t>강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1463" y="4302760"/>
            <a:ext cx="442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tx2"/>
                </a:solidFill>
              </a:rPr>
              <a:t>Kopo23 </a:t>
            </a:r>
            <a:r>
              <a:rPr lang="ko-KR" altLang="en-US" sz="2400" b="1" dirty="0" err="1" smtClean="0">
                <a:solidFill>
                  <a:schemeClr val="tx2"/>
                </a:solidFill>
              </a:rPr>
              <a:t>이예인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5" y="186612"/>
            <a:ext cx="103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설치된 </a:t>
            </a:r>
            <a:r>
              <a:rPr lang="en-US" altLang="ko-KR" sz="3200" b="1" dirty="0" err="1">
                <a:solidFill>
                  <a:schemeClr val="tx2"/>
                </a:solidFill>
              </a:rPr>
              <a:t>VirtualBox</a:t>
            </a:r>
            <a:r>
              <a:rPr lang="ko-KR" altLang="en-US" sz="3200" b="1" dirty="0">
                <a:solidFill>
                  <a:schemeClr val="tx2"/>
                </a:solidFill>
              </a:rPr>
              <a:t>에서 </a:t>
            </a:r>
            <a:r>
              <a:rPr lang="ko-KR" altLang="en-US" sz="3200" b="1" dirty="0" err="1">
                <a:solidFill>
                  <a:schemeClr val="tx2"/>
                </a:solidFill>
              </a:rPr>
              <a:t>가상머신</a:t>
            </a:r>
            <a:r>
              <a:rPr lang="ko-KR" altLang="en-US" sz="3200" b="1" dirty="0">
                <a:solidFill>
                  <a:schemeClr val="tx2"/>
                </a:solidFill>
              </a:rPr>
              <a:t> 만들기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668" y="1247559"/>
            <a:ext cx="3240000" cy="252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04333" y="1247559"/>
            <a:ext cx="3240000" cy="252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83" y="3942396"/>
            <a:ext cx="3240000" cy="2520000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12971" y="3942396"/>
            <a:ext cx="3240000" cy="252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562931" y="3493606"/>
            <a:ext cx="494492" cy="2808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993431" y="3491561"/>
            <a:ext cx="460709" cy="253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61823" y="6261739"/>
            <a:ext cx="424985" cy="200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45175" y="4273947"/>
            <a:ext cx="1310945" cy="4137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943998" y="2230794"/>
            <a:ext cx="4849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solidFill>
                  <a:schemeClr val="tx2"/>
                </a:solidFill>
              </a:rPr>
              <a:t>5. </a:t>
            </a:r>
            <a:r>
              <a:rPr lang="ko-KR" altLang="en-US" sz="2200" dirty="0" smtClean="0">
                <a:solidFill>
                  <a:schemeClr val="tx2"/>
                </a:solidFill>
              </a:rPr>
              <a:t>설치 진행</a:t>
            </a:r>
            <a:r>
              <a:rPr lang="en-US" altLang="ko-KR" sz="2200" dirty="0">
                <a:solidFill>
                  <a:schemeClr val="tx2"/>
                </a:solidFill>
              </a:rPr>
              <a:t> </a:t>
            </a:r>
            <a:r>
              <a:rPr lang="ko-KR" altLang="en-US" sz="2200" dirty="0" smtClean="0">
                <a:solidFill>
                  <a:schemeClr val="tx2"/>
                </a:solidFill>
              </a:rPr>
              <a:t>다음</a:t>
            </a:r>
            <a:r>
              <a:rPr lang="en-US" altLang="ko-KR" sz="2200" dirty="0">
                <a:solidFill>
                  <a:schemeClr val="tx2"/>
                </a:solidFill>
              </a:rPr>
              <a:t> </a:t>
            </a:r>
            <a:r>
              <a:rPr lang="en-US" altLang="ko-KR" sz="2200" dirty="0" smtClean="0">
                <a:solidFill>
                  <a:schemeClr val="tx2"/>
                </a:solidFill>
              </a:rPr>
              <a:t>-&gt; </a:t>
            </a:r>
            <a:r>
              <a:rPr lang="ko-KR" altLang="en-US" sz="2200" dirty="0" smtClean="0">
                <a:solidFill>
                  <a:schemeClr val="tx2"/>
                </a:solidFill>
              </a:rPr>
              <a:t>다음</a:t>
            </a:r>
            <a:r>
              <a:rPr lang="en-US" altLang="ko-KR" sz="2200" dirty="0" smtClean="0">
                <a:solidFill>
                  <a:schemeClr val="tx2"/>
                </a:solidFill>
                <a:sym typeface="Wingdings" panose="05000000000000000000" pitchFamily="2" charset="2"/>
              </a:rPr>
              <a:t> Finish</a:t>
            </a:r>
          </a:p>
          <a:p>
            <a:r>
              <a:rPr lang="en-US" altLang="ko-KR" sz="2200" dirty="0" smtClean="0">
                <a:solidFill>
                  <a:schemeClr val="tx2"/>
                </a:solidFill>
                <a:sym typeface="Wingdings" panose="05000000000000000000" pitchFamily="2" charset="2"/>
              </a:rPr>
              <a:t>4. </a:t>
            </a:r>
            <a:r>
              <a:rPr lang="ko-KR" altLang="en-US" sz="2200" dirty="0" err="1" smtClean="0">
                <a:solidFill>
                  <a:schemeClr val="tx2"/>
                </a:solidFill>
                <a:sym typeface="Wingdings" panose="05000000000000000000" pitchFamily="2" charset="2"/>
              </a:rPr>
              <a:t>가상머신</a:t>
            </a:r>
            <a:r>
              <a:rPr lang="ko-KR" altLang="en-US" sz="2200" dirty="0" smtClean="0">
                <a:solidFill>
                  <a:schemeClr val="tx2"/>
                </a:solidFill>
                <a:sym typeface="Wingdings" panose="05000000000000000000" pitchFamily="2" charset="2"/>
              </a:rPr>
              <a:t> 만들기 완료</a:t>
            </a:r>
            <a:endParaRPr lang="en-US" altLang="ko-KR" sz="2200" dirty="0" smtClean="0">
              <a:solidFill>
                <a:schemeClr val="tx2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214989" y="2507559"/>
            <a:ext cx="391980" cy="2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7867416">
            <a:off x="4294969" y="3706075"/>
            <a:ext cx="391980" cy="2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387093" y="5086160"/>
            <a:ext cx="391980" cy="2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Ubuntu </a:t>
            </a:r>
            <a:r>
              <a:rPr lang="ko-KR" altLang="en-US" sz="3200" b="1" dirty="0">
                <a:solidFill>
                  <a:schemeClr val="tx2"/>
                </a:solidFill>
              </a:rPr>
              <a:t>설치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066" y="1527170"/>
            <a:ext cx="82933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2"/>
                </a:solidFill>
              </a:rPr>
              <a:t>우분투</a:t>
            </a:r>
            <a:r>
              <a:rPr lang="en-US" altLang="ko-KR" sz="2800" b="1" dirty="0">
                <a:solidFill>
                  <a:schemeClr val="tx2"/>
                </a:solidFill>
              </a:rPr>
              <a:t>(Ubuntu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)</a:t>
            </a:r>
            <a:r>
              <a:rPr lang="ko-KR" altLang="en-US" sz="2800" b="1" dirty="0" smtClean="0">
                <a:solidFill>
                  <a:schemeClr val="tx2"/>
                </a:solidFill>
              </a:rPr>
              <a:t>란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?</a:t>
            </a:r>
          </a:p>
          <a:p>
            <a:endParaRPr lang="en-US" altLang="ko-KR" sz="1600" dirty="0" smtClean="0">
              <a:solidFill>
                <a:schemeClr val="tx2"/>
              </a:solidFill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</a:rPr>
              <a:t>무료 </a:t>
            </a:r>
            <a:r>
              <a:rPr lang="ko-KR" altLang="en-US" sz="1600" dirty="0">
                <a:solidFill>
                  <a:schemeClr val="tx2"/>
                </a:solidFill>
              </a:rPr>
              <a:t>오픈 소스 </a:t>
            </a:r>
            <a:r>
              <a:rPr lang="ko-KR" altLang="en-US" sz="1600" dirty="0" err="1">
                <a:solidFill>
                  <a:schemeClr val="tx2"/>
                </a:solidFill>
              </a:rPr>
              <a:t>리눅스</a:t>
            </a:r>
            <a:r>
              <a:rPr lang="ko-KR" altLang="en-US" sz="1600" dirty="0">
                <a:solidFill>
                  <a:schemeClr val="tx2"/>
                </a:solidFill>
              </a:rPr>
              <a:t> 운영 </a:t>
            </a:r>
            <a:r>
              <a:rPr lang="ko-KR" altLang="en-US" sz="1600" dirty="0" smtClean="0">
                <a:solidFill>
                  <a:schemeClr val="tx2"/>
                </a:solidFill>
              </a:rPr>
              <a:t>체제</a:t>
            </a:r>
            <a:endParaRPr lang="en-US" altLang="ko-KR" sz="1600" dirty="0">
              <a:solidFill>
                <a:schemeClr val="tx2"/>
              </a:solidFill>
            </a:endParaRPr>
          </a:p>
          <a:p>
            <a:endParaRPr lang="en-US" altLang="ko-KR" sz="1600" dirty="0" smtClean="0">
              <a:solidFill>
                <a:schemeClr val="tx2"/>
              </a:solidFill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</a:rPr>
              <a:t>사용자 </a:t>
            </a:r>
            <a:r>
              <a:rPr lang="ko-KR" altLang="en-US" sz="1600" dirty="0">
                <a:solidFill>
                  <a:schemeClr val="tx2"/>
                </a:solidFill>
              </a:rPr>
              <a:t>친화적인 인터페이스와 다양한 소프트웨어 라이브러리를 </a:t>
            </a:r>
            <a:r>
              <a:rPr lang="ko-KR" altLang="en-US" sz="1600" dirty="0" smtClean="0">
                <a:solidFill>
                  <a:schemeClr val="tx2"/>
                </a:solidFill>
              </a:rPr>
              <a:t>제공</a:t>
            </a:r>
            <a:r>
              <a:rPr lang="en-US" altLang="ko-KR" sz="1600" dirty="0" smtClean="0">
                <a:solidFill>
                  <a:schemeClr val="tx2"/>
                </a:solidFill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</a:rPr>
              <a:t>최신 </a:t>
            </a:r>
            <a:r>
              <a:rPr lang="ko-KR" altLang="en-US" sz="1600" dirty="0">
                <a:solidFill>
                  <a:schemeClr val="tx2"/>
                </a:solidFill>
              </a:rPr>
              <a:t>버전의 소프트웨어 패키지와 업데이트를 제공하며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커뮤니티와 기업의 지원을 받고 있습니다</a:t>
            </a:r>
            <a:r>
              <a:rPr lang="en-US" altLang="ko-KR" sz="1600" dirty="0" smtClean="0">
                <a:solidFill>
                  <a:schemeClr val="tx2"/>
                </a:solidFill>
              </a:rPr>
              <a:t>.</a:t>
            </a:r>
          </a:p>
          <a:p>
            <a:endParaRPr lang="en-US" altLang="ko-KR" sz="1600" dirty="0" smtClean="0">
              <a:solidFill>
                <a:schemeClr val="tx2"/>
              </a:solidFill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</a:rPr>
              <a:t>개인용 </a:t>
            </a:r>
            <a:r>
              <a:rPr lang="ko-KR" altLang="en-US" sz="1600" dirty="0">
                <a:solidFill>
                  <a:schemeClr val="tx2"/>
                </a:solidFill>
              </a:rPr>
              <a:t>데스크톱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노트북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서버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en-US" altLang="ko-KR" sz="1600" dirty="0" err="1">
                <a:solidFill>
                  <a:schemeClr val="tx2"/>
                </a:solidFill>
              </a:rPr>
              <a:t>IoT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 err="1">
                <a:solidFill>
                  <a:schemeClr val="tx2"/>
                </a:solidFill>
              </a:rPr>
              <a:t>클라우드</a:t>
            </a:r>
            <a:r>
              <a:rPr lang="ko-KR" altLang="en-US" sz="1600" dirty="0">
                <a:solidFill>
                  <a:schemeClr val="tx2"/>
                </a:solidFill>
              </a:rPr>
              <a:t> 등 다양한 분야에서 </a:t>
            </a:r>
            <a:r>
              <a:rPr lang="ko-KR" altLang="en-US" sz="1600" dirty="0" smtClean="0">
                <a:solidFill>
                  <a:schemeClr val="tx2"/>
                </a:solidFill>
              </a:rPr>
              <a:t>사용</a:t>
            </a:r>
            <a:endParaRPr lang="en-US" altLang="ko-KR" sz="1600" dirty="0" smtClean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458958"/>
            <a:ext cx="2257254" cy="19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Ubuntu </a:t>
            </a:r>
            <a:r>
              <a:rPr lang="ko-KR" altLang="en-US" sz="3200" b="1" dirty="0">
                <a:solidFill>
                  <a:schemeClr val="tx2"/>
                </a:solidFill>
              </a:rPr>
              <a:t>설치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13" name="그림 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9" y="939338"/>
            <a:ext cx="3240000" cy="25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42175" y="1602727"/>
            <a:ext cx="1663866" cy="2159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99" y="938615"/>
            <a:ext cx="3240000" cy="2520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06455" y="3150874"/>
            <a:ext cx="625766" cy="1950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08" y="3909286"/>
            <a:ext cx="3240000" cy="2520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033541" y="6117279"/>
            <a:ext cx="585959" cy="192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715" y="3909286"/>
            <a:ext cx="3240000" cy="2520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162800" y="6117279"/>
            <a:ext cx="553199" cy="1755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069268" y="3058505"/>
            <a:ext cx="313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</a:rPr>
              <a:t>1. </a:t>
            </a:r>
            <a:r>
              <a:rPr lang="ko-KR" altLang="en-US" sz="2000" dirty="0" smtClean="0">
                <a:solidFill>
                  <a:schemeClr val="tx2"/>
                </a:solidFill>
              </a:rPr>
              <a:t>다음 순서로 설치 진행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3646202" y="2102511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8472451">
            <a:off x="4398177" y="3508418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132503" y="5064483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3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762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</a:rPr>
              <a:t>Ubuntu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설치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58000"/>
            <a:ext cx="3240000" cy="2520000"/>
          </a:xfrm>
          <a:prstGeom prst="rect">
            <a:avLst/>
          </a:prstGeom>
        </p:spPr>
      </p:pic>
      <p:pic>
        <p:nvPicPr>
          <p:cNvPr id="24" name="그림 2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28" y="958000"/>
            <a:ext cx="3240000" cy="25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51" y="3817669"/>
            <a:ext cx="3240000" cy="270066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286" y="3817669"/>
            <a:ext cx="3240000" cy="269011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805976" y="3122551"/>
            <a:ext cx="571964" cy="161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40515" y="3106954"/>
            <a:ext cx="571964" cy="161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982469" y="6132451"/>
            <a:ext cx="571964" cy="161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748249" y="6066855"/>
            <a:ext cx="571964" cy="161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069268" y="3084165"/>
            <a:ext cx="313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</a:rPr>
              <a:t>2</a:t>
            </a:r>
            <a:r>
              <a:rPr lang="en-US" altLang="ko-KR" sz="2000" dirty="0" smtClean="0">
                <a:solidFill>
                  <a:schemeClr val="tx2"/>
                </a:solidFill>
              </a:rPr>
              <a:t>. </a:t>
            </a:r>
            <a:r>
              <a:rPr lang="ko-KR" altLang="en-US" sz="2000" dirty="0" smtClean="0">
                <a:solidFill>
                  <a:schemeClr val="tx2"/>
                </a:solidFill>
              </a:rPr>
              <a:t>다음 순서로 설치 진행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3837800" y="2218000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8306469">
            <a:off x="4413970" y="3474793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920636" y="5060223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Ubuntu </a:t>
            </a:r>
            <a:r>
              <a:rPr lang="ko-KR" altLang="en-US" sz="3200" b="1" dirty="0">
                <a:solidFill>
                  <a:schemeClr val="tx2"/>
                </a:solidFill>
              </a:rPr>
              <a:t>설치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15" name="그림 1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0" y="939338"/>
            <a:ext cx="3240000" cy="252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4" y="957999"/>
            <a:ext cx="3240000" cy="2520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26013" y="4052777"/>
            <a:ext cx="3240000" cy="2520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14471" y="4052777"/>
            <a:ext cx="3240000" cy="252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69268" y="2751452"/>
            <a:ext cx="3133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</a:rPr>
              <a:t>3</a:t>
            </a:r>
            <a:r>
              <a:rPr lang="en-US" altLang="ko-KR" sz="2000" dirty="0" smtClean="0">
                <a:solidFill>
                  <a:schemeClr val="tx2"/>
                </a:solidFill>
              </a:rPr>
              <a:t>. Profile Setup </a:t>
            </a:r>
            <a:r>
              <a:rPr lang="ko-KR" altLang="en-US" sz="2000" dirty="0" smtClean="0">
                <a:solidFill>
                  <a:schemeClr val="tx2"/>
                </a:solidFill>
              </a:rPr>
              <a:t>설정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r>
              <a:rPr lang="en-US" altLang="ko-KR" sz="2000" dirty="0">
                <a:solidFill>
                  <a:schemeClr val="tx2"/>
                </a:solidFill>
              </a:rPr>
              <a:t>4</a:t>
            </a:r>
            <a:r>
              <a:rPr lang="en-US" altLang="ko-KR" sz="2000" dirty="0" smtClean="0">
                <a:solidFill>
                  <a:schemeClr val="tx2"/>
                </a:solidFill>
              </a:rPr>
              <a:t>. </a:t>
            </a:r>
            <a:r>
              <a:rPr lang="ko-KR" altLang="en-US" sz="2000" dirty="0" smtClean="0">
                <a:solidFill>
                  <a:schemeClr val="tx2"/>
                </a:solidFill>
              </a:rPr>
              <a:t>다음 순서로 설치 진행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3328" y="2512952"/>
            <a:ext cx="571964" cy="156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96497" y="1458245"/>
            <a:ext cx="2725953" cy="1066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60031" y="6216733"/>
            <a:ext cx="571964" cy="161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448489" y="6212808"/>
            <a:ext cx="571964" cy="161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590160" y="2110223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321010" y="5205001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8141006">
            <a:off x="4543079" y="3621360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0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Ubuntu </a:t>
            </a:r>
            <a:r>
              <a:rPr lang="ko-KR" altLang="en-US" sz="3200" b="1" dirty="0">
                <a:solidFill>
                  <a:schemeClr val="tx2"/>
                </a:solidFill>
              </a:rPr>
              <a:t>설치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7" y="1575661"/>
            <a:ext cx="3240000" cy="252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55" y="1573361"/>
            <a:ext cx="3240000" cy="2520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56530" y="1573361"/>
            <a:ext cx="3240000" cy="25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36339" y="4625243"/>
            <a:ext cx="3133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</a:rPr>
              <a:t>5. </a:t>
            </a:r>
            <a:r>
              <a:rPr lang="ko-KR" altLang="en-US" sz="2000" dirty="0" smtClean="0">
                <a:solidFill>
                  <a:schemeClr val="tx2"/>
                </a:solidFill>
              </a:rPr>
              <a:t>다음 순서로 설치 진행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</a:rPr>
              <a:t>6. Reboot Now </a:t>
            </a:r>
            <a:r>
              <a:rPr lang="ko-KR" altLang="en-US" sz="2000" dirty="0" smtClean="0">
                <a:solidFill>
                  <a:schemeClr val="tx2"/>
                </a:solidFill>
              </a:rPr>
              <a:t>하면 완료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691969" y="2725585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880360" y="2725585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</a:rPr>
              <a:t>Linux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연동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14" name="그림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" y="1340558"/>
            <a:ext cx="3600000" cy="288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99" y="1340558"/>
            <a:ext cx="3600000" cy="288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33" y="1324951"/>
            <a:ext cx="3600000" cy="288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253027" y="1481076"/>
            <a:ext cx="2801823" cy="3985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285278" y="3350821"/>
            <a:ext cx="2401772" cy="8541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008889" y="4743635"/>
            <a:ext cx="5608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</a:rPr>
              <a:t>1. Reboot </a:t>
            </a:r>
            <a:r>
              <a:rPr lang="ko-KR" altLang="en-US" sz="2000" dirty="0" smtClean="0">
                <a:solidFill>
                  <a:schemeClr val="tx2"/>
                </a:solidFill>
              </a:rPr>
              <a:t>진행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</a:rPr>
              <a:t>2. </a:t>
            </a:r>
            <a:r>
              <a:rPr lang="ko-KR" altLang="en-US" sz="2000" dirty="0" smtClean="0">
                <a:solidFill>
                  <a:schemeClr val="tx2"/>
                </a:solidFill>
              </a:rPr>
              <a:t>계정 로그인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</a:rPr>
              <a:t>3. </a:t>
            </a:r>
            <a:r>
              <a:rPr lang="en-US" altLang="ko-KR" sz="2000" dirty="0" err="1">
                <a:solidFill>
                  <a:schemeClr val="tx2"/>
                </a:solidFill>
              </a:rPr>
              <a:t>l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s</a:t>
            </a:r>
            <a:r>
              <a:rPr lang="en-US" altLang="ko-KR" sz="2000" dirty="0" smtClean="0">
                <a:solidFill>
                  <a:schemeClr val="tx2"/>
                </a:solidFill>
              </a:rPr>
              <a:t> –al </a:t>
            </a:r>
            <a:r>
              <a:rPr lang="ko-KR" altLang="en-US" sz="2000" dirty="0" smtClean="0">
                <a:solidFill>
                  <a:schemeClr val="tx2"/>
                </a:solidFill>
              </a:rPr>
              <a:t>명령어 입력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724364" y="2672782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853027" y="2672782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855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</a:rPr>
              <a:t>Putty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설치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413699"/>
            <a:ext cx="2481676" cy="188368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05066" y="1527170"/>
            <a:ext cx="829335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</a:rPr>
              <a:t>Putty </a:t>
            </a:r>
            <a:r>
              <a:rPr lang="ko-KR" altLang="en-US" sz="2800" b="1" dirty="0" smtClean="0">
                <a:solidFill>
                  <a:schemeClr val="tx2"/>
                </a:solidFill>
              </a:rPr>
              <a:t>란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?</a:t>
            </a:r>
          </a:p>
          <a:p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</a:rPr>
              <a:t>SSH</a:t>
            </a:r>
            <a:r>
              <a:rPr lang="en-US" altLang="ko-KR" sz="1600" dirty="0">
                <a:solidFill>
                  <a:schemeClr val="tx2"/>
                </a:solidFill>
              </a:rPr>
              <a:t>, Telnet, rlogin, raw TCP </a:t>
            </a:r>
            <a:r>
              <a:rPr lang="ko-KR" altLang="en-US" sz="1600" dirty="0">
                <a:solidFill>
                  <a:schemeClr val="tx2"/>
                </a:solidFill>
              </a:rPr>
              <a:t>프로토콜을 지원하는 윈도우용 터미널 </a:t>
            </a:r>
            <a:r>
              <a:rPr lang="ko-KR" altLang="en-US" sz="1600" dirty="0" smtClean="0">
                <a:solidFill>
                  <a:schemeClr val="tx2"/>
                </a:solidFill>
              </a:rPr>
              <a:t>에뮬레이터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</a:rPr>
              <a:t>터미널 </a:t>
            </a:r>
            <a:r>
              <a:rPr lang="ko-KR" altLang="en-US" sz="1600" dirty="0">
                <a:solidFill>
                  <a:schemeClr val="tx2"/>
                </a:solidFill>
              </a:rPr>
              <a:t>연결 및 파일 전송 등 다양한 기능을 제공하며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무료로 사용 </a:t>
            </a:r>
            <a:r>
              <a:rPr lang="ko-KR" altLang="en-US" sz="1600" dirty="0" smtClean="0">
                <a:solidFill>
                  <a:schemeClr val="tx2"/>
                </a:solidFill>
              </a:rPr>
              <a:t>가능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r>
              <a:rPr lang="en-US" altLang="ko-KR" sz="1600" dirty="0">
                <a:solidFill>
                  <a:schemeClr val="tx2"/>
                </a:solidFill>
              </a:rPr>
              <a:t>-</a:t>
            </a:r>
            <a:r>
              <a:rPr lang="en-US" altLang="ko-KR" sz="1600" dirty="0" smtClean="0">
                <a:solidFill>
                  <a:schemeClr val="tx2"/>
                </a:solidFill>
              </a:rPr>
              <a:t>   </a:t>
            </a:r>
            <a:r>
              <a:rPr lang="ko-KR" altLang="en-US" sz="1600" dirty="0" smtClean="0">
                <a:solidFill>
                  <a:schemeClr val="tx2"/>
                </a:solidFill>
              </a:rPr>
              <a:t>네트워크 </a:t>
            </a:r>
            <a:r>
              <a:rPr lang="ko-KR" altLang="en-US" sz="1600" dirty="0">
                <a:solidFill>
                  <a:schemeClr val="tx2"/>
                </a:solidFill>
              </a:rPr>
              <a:t>관리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서버 관리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개발 등 다양한 분야에서 </a:t>
            </a:r>
            <a:r>
              <a:rPr lang="ko-KR" altLang="en-US" sz="1600" dirty="0" smtClean="0">
                <a:solidFill>
                  <a:schemeClr val="tx2"/>
                </a:solidFill>
              </a:rPr>
              <a:t>사용</a:t>
            </a:r>
            <a:endParaRPr lang="en-US" altLang="ko-KR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21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855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</a:rPr>
              <a:t>Putty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설치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3" y="939338"/>
            <a:ext cx="3600000" cy="2880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32" y="957999"/>
            <a:ext cx="3600000" cy="288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48" y="4011248"/>
            <a:ext cx="3600000" cy="288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18" y="4011248"/>
            <a:ext cx="3600000" cy="288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386128" y="3451038"/>
            <a:ext cx="687272" cy="319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106446" y="3505488"/>
            <a:ext cx="687272" cy="319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395436" y="6538851"/>
            <a:ext cx="884464" cy="319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202728" y="6538851"/>
            <a:ext cx="687272" cy="319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570011" y="3428566"/>
            <a:ext cx="313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</a:rPr>
              <a:t>1. </a:t>
            </a:r>
            <a:r>
              <a:rPr lang="ko-KR" altLang="en-US" sz="2000" dirty="0" smtClean="0">
                <a:solidFill>
                  <a:schemeClr val="tx2"/>
                </a:solidFill>
              </a:rPr>
              <a:t>다음 순서로 설치 진행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3962389" y="2290223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8031862">
            <a:off x="4538683" y="3816848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156833" y="5343473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6608" y="-1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855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 </a:t>
            </a:r>
            <a:r>
              <a:rPr lang="ko-KR" altLang="en-US" sz="3200" b="1" dirty="0">
                <a:solidFill>
                  <a:schemeClr val="tx2"/>
                </a:solidFill>
              </a:rPr>
              <a:t>설치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428471"/>
            <a:ext cx="2469690" cy="200052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205066" y="1527170"/>
            <a:ext cx="829335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2800" b="1" dirty="0">
                <a:solidFill>
                  <a:schemeClr val="tx2"/>
                </a:solidFill>
              </a:rPr>
              <a:t> (Visual Studio Code)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 </a:t>
            </a:r>
            <a:r>
              <a:rPr lang="ko-KR" altLang="en-US" sz="2800" b="1" dirty="0" smtClean="0">
                <a:solidFill>
                  <a:schemeClr val="tx2"/>
                </a:solidFill>
              </a:rPr>
              <a:t>란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?</a:t>
            </a:r>
          </a:p>
          <a:p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마이크로소프트에서 개발한 무료 오픈 소스 코드 </a:t>
            </a:r>
            <a:r>
              <a:rPr lang="ko-KR" altLang="en-US" sz="1600" dirty="0" smtClean="0"/>
              <a:t>에디터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다양한 </a:t>
            </a:r>
            <a:r>
              <a:rPr lang="ko-KR" altLang="en-US" sz="1600" dirty="0"/>
              <a:t>확장 기능을 제공하며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프로그래밍 언어를 </a:t>
            </a:r>
            <a:r>
              <a:rPr lang="ko-KR" altLang="en-US" sz="1600" dirty="0" smtClean="0"/>
              <a:t>지원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디버깅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ko-KR" altLang="en-US" sz="1600" dirty="0"/>
              <a:t>버전 관리</a:t>
            </a:r>
            <a:r>
              <a:rPr lang="en-US" altLang="ko-KR" sz="1600" dirty="0"/>
              <a:t>, </a:t>
            </a:r>
            <a:r>
              <a:rPr lang="ko-KR" altLang="en-US" sz="1600" dirty="0"/>
              <a:t>내장 터미널 등 다양한 기능을 제공하여 개발자들에게 </a:t>
            </a:r>
            <a:r>
              <a:rPr lang="ko-KR" altLang="en-US" sz="1600" dirty="0" smtClean="0"/>
              <a:t>인기</a:t>
            </a:r>
            <a:endParaRPr lang="en-US" altLang="ko-KR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2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5" y="186612"/>
            <a:ext cx="751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</a:rPr>
              <a:t>수업내용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&amp;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용어 필기 정리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16604" b="16901"/>
          <a:stretch/>
        </p:blipFill>
        <p:spPr>
          <a:xfrm>
            <a:off x="699795" y="1247725"/>
            <a:ext cx="3689826" cy="53049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6179" b="16949"/>
          <a:stretch/>
        </p:blipFill>
        <p:spPr>
          <a:xfrm>
            <a:off x="4456882" y="1247724"/>
            <a:ext cx="3335056" cy="53049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16905" b="17468"/>
          <a:stretch/>
        </p:blipFill>
        <p:spPr>
          <a:xfrm>
            <a:off x="7859199" y="1247723"/>
            <a:ext cx="3639225" cy="53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899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855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 </a:t>
            </a:r>
            <a:r>
              <a:rPr lang="ko-KR" altLang="en-US" sz="3200" b="1" dirty="0">
                <a:solidFill>
                  <a:schemeClr val="tx2"/>
                </a:solidFill>
              </a:rPr>
              <a:t>설치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9" y="974983"/>
            <a:ext cx="3240000" cy="2520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73264" y="957999"/>
            <a:ext cx="3240000" cy="252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32000" y="939338"/>
            <a:ext cx="3240000" cy="252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3328" y="4052595"/>
            <a:ext cx="3240000" cy="2520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75999" y="4052595"/>
            <a:ext cx="3240000" cy="2520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078670" y="4052595"/>
            <a:ext cx="3240000" cy="252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96722" y="3227087"/>
            <a:ext cx="575078" cy="250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32499" y="3242694"/>
            <a:ext cx="575078" cy="250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622010" y="3227087"/>
            <a:ext cx="575078" cy="250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093498" y="6338929"/>
            <a:ext cx="575078" cy="250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62074" y="6341673"/>
            <a:ext cx="575078" cy="250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341751" y="6338929"/>
            <a:ext cx="575078" cy="250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62844" y="3546581"/>
            <a:ext cx="313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</a:rPr>
              <a:t>1. </a:t>
            </a:r>
            <a:r>
              <a:rPr lang="ko-KR" altLang="en-US" sz="2000" dirty="0" smtClean="0">
                <a:solidFill>
                  <a:schemeClr val="tx2"/>
                </a:solidFill>
              </a:rPr>
              <a:t>다음 순서로 설치 진행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3268515" y="2019431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6839418" y="2014897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3975432" y="5204819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533712" y="5204819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317" y="2921168"/>
            <a:ext cx="675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</a:rPr>
              <a:t>포트포워딩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tx2"/>
                </a:solidFill>
              </a:rPr>
              <a:t>포트포워딩</a:t>
            </a:r>
            <a:endParaRPr lang="en-US" altLang="ko-KR" sz="3200" b="1" dirty="0" smtClean="0">
              <a:solidFill>
                <a:schemeClr val="tx2"/>
              </a:solidFill>
            </a:endParaRPr>
          </a:p>
        </p:txBody>
      </p:sp>
      <p:pic>
        <p:nvPicPr>
          <p:cNvPr id="16" name="그림 1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0" y="1195411"/>
            <a:ext cx="3600000" cy="2880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76" y="1195411"/>
            <a:ext cx="3600000" cy="2880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6102" y="1195411"/>
            <a:ext cx="3600000" cy="28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55615" y="4452270"/>
            <a:ext cx="68807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tx2"/>
                </a:solidFill>
              </a:rPr>
              <a:t>Ubuntu.04-01 </a:t>
            </a:r>
            <a:r>
              <a:rPr lang="ko-KR" altLang="en-US" sz="2000" dirty="0" smtClean="0">
                <a:solidFill>
                  <a:schemeClr val="tx2"/>
                </a:solidFill>
              </a:rPr>
              <a:t>접속 </a:t>
            </a:r>
            <a:r>
              <a:rPr lang="en-US" altLang="ko-KR" sz="2000" dirty="0" smtClean="0">
                <a:solidFill>
                  <a:schemeClr val="tx2"/>
                </a:solidFill>
              </a:rPr>
              <a:t>-&gt; </a:t>
            </a:r>
            <a:r>
              <a:rPr lang="ko-KR" altLang="en-US" sz="2000" dirty="0" smtClean="0">
                <a:solidFill>
                  <a:schemeClr val="tx2"/>
                </a:solidFill>
              </a:rPr>
              <a:t>설정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tx2"/>
                </a:solidFill>
              </a:rPr>
              <a:t>네트워크 </a:t>
            </a:r>
            <a:r>
              <a:rPr lang="en-US" altLang="ko-KR" sz="2000" dirty="0" smtClean="0">
                <a:solidFill>
                  <a:schemeClr val="tx2"/>
                </a:solidFill>
              </a:rPr>
              <a:t>-&gt; </a:t>
            </a:r>
            <a:r>
              <a:rPr lang="ko-KR" altLang="en-US" sz="2000" dirty="0" smtClean="0">
                <a:solidFill>
                  <a:schemeClr val="tx2"/>
                </a:solidFill>
              </a:rPr>
              <a:t>포트 </a:t>
            </a:r>
            <a:r>
              <a:rPr lang="ko-KR" altLang="en-US" sz="2000" dirty="0" err="1" smtClean="0">
                <a:solidFill>
                  <a:schemeClr val="tx2"/>
                </a:solidFill>
              </a:rPr>
              <a:t>포워딩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tx2"/>
                </a:solidFill>
              </a:rPr>
              <a:t>호스트 포트와 게스트 포트를 </a:t>
            </a:r>
            <a:r>
              <a:rPr lang="en-US" altLang="ko-KR" sz="2000" dirty="0" smtClean="0">
                <a:solidFill>
                  <a:schemeClr val="tx2"/>
                </a:solidFill>
              </a:rPr>
              <a:t>22(SSH)</a:t>
            </a:r>
            <a:r>
              <a:rPr lang="ko-KR" altLang="en-US" sz="2000" dirty="0" smtClean="0">
                <a:solidFill>
                  <a:schemeClr val="tx2"/>
                </a:solidFill>
              </a:rPr>
              <a:t>로 설정</a:t>
            </a:r>
            <a:endParaRPr lang="en-US" altLang="ko-KR" sz="2000" dirty="0">
              <a:solidFill>
                <a:schemeClr val="tx2"/>
              </a:solidFill>
            </a:endParaRPr>
          </a:p>
          <a:p>
            <a:endParaRPr lang="en-US" altLang="ko-KR" sz="2000" dirty="0">
              <a:solidFill>
                <a:schemeClr val="tx2"/>
              </a:solidFill>
            </a:endParaRPr>
          </a:p>
          <a:p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80537" y="1401713"/>
            <a:ext cx="373103" cy="3120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696182" y="2846087"/>
            <a:ext cx="575078" cy="250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44622" y="2384499"/>
            <a:ext cx="628418" cy="250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306101" y="1557745"/>
            <a:ext cx="3397596" cy="2481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740484" y="2509955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7771107" y="2515824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6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317" y="2921168"/>
            <a:ext cx="675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tx2"/>
                </a:solidFill>
              </a:rPr>
              <a:t>Putty </a:t>
            </a:r>
            <a:r>
              <a:rPr lang="ko-KR" altLang="en-US" sz="4800" b="1" dirty="0" smtClean="0">
                <a:solidFill>
                  <a:schemeClr val="tx2"/>
                </a:solidFill>
              </a:rPr>
              <a:t>원격 접속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55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</a:rPr>
              <a:t>Putty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원격접속</a:t>
            </a:r>
            <a:endParaRPr lang="en-US" altLang="ko-KR" sz="3200" b="1" dirty="0">
              <a:solidFill>
                <a:schemeClr val="tx2"/>
              </a:solidFill>
            </a:endParaRPr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4" y="1144611"/>
            <a:ext cx="3600000" cy="288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43" y="1144611"/>
            <a:ext cx="3600000" cy="288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44622" y="1158799"/>
            <a:ext cx="3600000" cy="288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55615" y="4452270"/>
            <a:ext cx="68807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tx2"/>
                </a:solidFill>
              </a:rPr>
              <a:t>Host Name</a:t>
            </a:r>
            <a:r>
              <a:rPr lang="ko-KR" altLang="en-US" sz="2000" dirty="0" smtClean="0">
                <a:solidFill>
                  <a:schemeClr val="tx2"/>
                </a:solidFill>
              </a:rPr>
              <a:t>에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localhost</a:t>
            </a:r>
            <a:r>
              <a:rPr lang="ko-KR" altLang="en-US" sz="2000" dirty="0" smtClean="0">
                <a:solidFill>
                  <a:schemeClr val="tx2"/>
                </a:solidFill>
              </a:rPr>
              <a:t>입력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tx2"/>
                </a:solidFill>
              </a:rPr>
              <a:t>Accept</a:t>
            </a: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tx2"/>
                </a:solidFill>
              </a:rPr>
              <a:t>login</a:t>
            </a:r>
          </a:p>
          <a:p>
            <a:endParaRPr lang="en-US" altLang="ko-KR" sz="2000" dirty="0">
              <a:solidFill>
                <a:schemeClr val="tx2"/>
              </a:solidFill>
            </a:endParaRPr>
          </a:p>
          <a:p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94691" y="1713780"/>
            <a:ext cx="1773381" cy="3182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61039" y="3822928"/>
            <a:ext cx="824281" cy="2016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82947" y="3755628"/>
            <a:ext cx="546215" cy="2254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44622" y="2384499"/>
            <a:ext cx="629342" cy="250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3658781" y="2476835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7719673" y="2474275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0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Putty </a:t>
            </a:r>
            <a:r>
              <a:rPr lang="ko-KR" altLang="en-US" sz="3200" b="1" dirty="0">
                <a:solidFill>
                  <a:schemeClr val="tx2"/>
                </a:solidFill>
              </a:rPr>
              <a:t>원격접속</a:t>
            </a:r>
            <a:endParaRPr lang="en-US" altLang="ko-KR" sz="3200" b="1" dirty="0">
              <a:solidFill>
                <a:schemeClr val="tx2"/>
              </a:solidFill>
            </a:endParaRPr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629000"/>
            <a:ext cx="5040000" cy="360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87613" y="2807588"/>
            <a:ext cx="581081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err="1" smtClean="0">
                <a:solidFill>
                  <a:schemeClr val="tx2"/>
                </a:solidFill>
              </a:rPr>
              <a:t>ls</a:t>
            </a:r>
            <a:r>
              <a:rPr lang="en-US" altLang="ko-KR" sz="2400" dirty="0" smtClean="0">
                <a:solidFill>
                  <a:schemeClr val="tx2"/>
                </a:solidFill>
              </a:rPr>
              <a:t> –al </a:t>
            </a:r>
            <a:r>
              <a:rPr lang="ko-KR" altLang="en-US" sz="2400" dirty="0" smtClean="0">
                <a:solidFill>
                  <a:schemeClr val="tx2"/>
                </a:solidFill>
              </a:rPr>
              <a:t>입력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r>
              <a:rPr lang="en-US" altLang="ko-KR" dirty="0" smtClean="0">
                <a:solidFill>
                  <a:schemeClr val="tx2"/>
                </a:solidFill>
              </a:rPr>
              <a:t>* </a:t>
            </a:r>
            <a:r>
              <a:rPr lang="en-US" altLang="ko-KR" dirty="0" err="1" smtClean="0">
                <a:solidFill>
                  <a:schemeClr val="tx2"/>
                </a:solidFill>
              </a:rPr>
              <a:t>ls</a:t>
            </a:r>
            <a:r>
              <a:rPr lang="en-US" altLang="ko-KR" dirty="0" smtClean="0">
                <a:solidFill>
                  <a:schemeClr val="tx2"/>
                </a:solidFill>
              </a:rPr>
              <a:t> =&gt;</a:t>
            </a:r>
            <a:r>
              <a:rPr lang="ko-KR" altLang="en-US" dirty="0" smtClean="0">
                <a:solidFill>
                  <a:schemeClr val="tx2"/>
                </a:solidFill>
              </a:rPr>
              <a:t> 현재 </a:t>
            </a:r>
            <a:r>
              <a:rPr lang="ko-KR" altLang="en-US" dirty="0" err="1" smtClean="0">
                <a:solidFill>
                  <a:schemeClr val="tx2"/>
                </a:solidFill>
              </a:rPr>
              <a:t>디렉토리</a:t>
            </a:r>
            <a:r>
              <a:rPr lang="ko-KR" altLang="en-US" dirty="0" smtClean="0">
                <a:solidFill>
                  <a:schemeClr val="tx2"/>
                </a:solidFill>
              </a:rPr>
              <a:t> 안의 파일 및 </a:t>
            </a:r>
            <a:r>
              <a:rPr lang="ko-KR" altLang="en-US" dirty="0" err="1" smtClean="0">
                <a:solidFill>
                  <a:schemeClr val="tx2"/>
                </a:solidFill>
              </a:rPr>
              <a:t>디렉토리</a:t>
            </a:r>
            <a:r>
              <a:rPr lang="ko-KR" altLang="en-US" dirty="0" smtClean="0">
                <a:solidFill>
                  <a:schemeClr val="tx2"/>
                </a:solidFill>
              </a:rPr>
              <a:t> 이름만 나오게 한다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2"/>
                </a:solidFill>
              </a:rPr>
              <a:t>* al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=&gt;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‘-a’</a:t>
            </a:r>
            <a:r>
              <a:rPr lang="ko-KR" altLang="en-US" dirty="0" smtClean="0">
                <a:solidFill>
                  <a:schemeClr val="tx2"/>
                </a:solidFill>
              </a:rPr>
              <a:t>와 </a:t>
            </a:r>
            <a:r>
              <a:rPr lang="en-US" altLang="ko-KR" dirty="0" smtClean="0">
                <a:solidFill>
                  <a:schemeClr val="tx2"/>
                </a:solidFill>
              </a:rPr>
              <a:t>‘-l’</a:t>
            </a:r>
            <a:r>
              <a:rPr lang="ko-KR" altLang="en-US" dirty="0" smtClean="0">
                <a:solidFill>
                  <a:schemeClr val="tx2"/>
                </a:solidFill>
              </a:rPr>
              <a:t>이 </a:t>
            </a:r>
            <a:r>
              <a:rPr lang="ko-KR" altLang="en-US" dirty="0" err="1" smtClean="0">
                <a:solidFill>
                  <a:schemeClr val="tx2"/>
                </a:solidFill>
              </a:rPr>
              <a:t>합쳐진것</a:t>
            </a:r>
            <a:r>
              <a:rPr lang="en-US" altLang="ko-KR" dirty="0" smtClean="0">
                <a:solidFill>
                  <a:schemeClr val="tx2"/>
                </a:solidFill>
              </a:rPr>
              <a:t>. </a:t>
            </a:r>
            <a:r>
              <a:rPr lang="ko-KR" altLang="en-US" dirty="0" smtClean="0">
                <a:solidFill>
                  <a:schemeClr val="tx2"/>
                </a:solidFill>
              </a:rPr>
              <a:t>현재 </a:t>
            </a:r>
            <a:r>
              <a:rPr lang="ko-KR" altLang="en-US" dirty="0" err="1" smtClean="0">
                <a:solidFill>
                  <a:schemeClr val="tx2"/>
                </a:solidFill>
              </a:rPr>
              <a:t>디렉토리의</a:t>
            </a:r>
            <a:r>
              <a:rPr lang="ko-KR" altLang="en-US" dirty="0" smtClean="0">
                <a:solidFill>
                  <a:schemeClr val="tx2"/>
                </a:solidFill>
              </a:rPr>
              <a:t> 모든 파일에 대한 상세한 정보를 출력한다</a:t>
            </a:r>
            <a:endParaRPr lang="en-US" altLang="ko-KR" dirty="0">
              <a:solidFill>
                <a:schemeClr val="tx2"/>
              </a:solidFill>
            </a:endParaRPr>
          </a:p>
          <a:p>
            <a:endParaRPr lang="en-US" altLang="ko-KR" sz="2000" dirty="0">
              <a:solidFill>
                <a:schemeClr val="tx2"/>
              </a:solidFill>
            </a:endParaRPr>
          </a:p>
          <a:p>
            <a:endParaRPr lang="en-US" altLang="ko-KR" sz="2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Putty </a:t>
            </a:r>
            <a:r>
              <a:rPr lang="ko-KR" altLang="en-US" sz="3200" b="1" dirty="0">
                <a:solidFill>
                  <a:schemeClr val="tx2"/>
                </a:solidFill>
              </a:rPr>
              <a:t>원격접속</a:t>
            </a:r>
            <a:endParaRPr lang="en-US" altLang="ko-KR" sz="32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837" y="2924494"/>
            <a:ext cx="549780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</a:rPr>
              <a:t>2.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Netstat</a:t>
            </a:r>
            <a:r>
              <a:rPr lang="en-US" altLang="ko-KR" sz="2000" dirty="0" smtClean="0">
                <a:solidFill>
                  <a:schemeClr val="tx2"/>
                </a:solidFill>
              </a:rPr>
              <a:t> –ant |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grep</a:t>
            </a:r>
            <a:r>
              <a:rPr lang="en-US" altLang="ko-KR" sz="2000" dirty="0" smtClean="0">
                <a:solidFill>
                  <a:schemeClr val="tx2"/>
                </a:solidFill>
              </a:rPr>
              <a:t> 22 </a:t>
            </a:r>
            <a:r>
              <a:rPr lang="ko-KR" altLang="en-US" sz="2000" dirty="0" smtClean="0">
                <a:solidFill>
                  <a:schemeClr val="tx2"/>
                </a:solidFill>
              </a:rPr>
              <a:t>입력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r>
              <a:rPr lang="en-US" altLang="ko-KR" dirty="0" smtClean="0">
                <a:solidFill>
                  <a:schemeClr val="tx2"/>
                </a:solidFill>
              </a:rPr>
              <a:t>=&gt; </a:t>
            </a:r>
            <a:r>
              <a:rPr lang="ko-KR" altLang="en-US" dirty="0" smtClean="0">
                <a:solidFill>
                  <a:schemeClr val="tx2"/>
                </a:solidFill>
              </a:rPr>
              <a:t>특정포트가 사용 중에 있는지 확인하는 명령어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en-US" altLang="ko-KR" dirty="0" smtClean="0">
                <a:solidFill>
                  <a:schemeClr val="tx2"/>
                </a:solidFill>
              </a:rPr>
              <a:t>=&gt; LISTEN </a:t>
            </a:r>
            <a:r>
              <a:rPr lang="ko-KR" altLang="en-US" dirty="0" smtClean="0">
                <a:solidFill>
                  <a:schemeClr val="tx2"/>
                </a:solidFill>
              </a:rPr>
              <a:t>이면 성공</a:t>
            </a:r>
            <a:endParaRPr lang="en-US" altLang="ko-KR" dirty="0">
              <a:solidFill>
                <a:schemeClr val="tx2"/>
              </a:solidFill>
            </a:endParaRPr>
          </a:p>
          <a:p>
            <a:endParaRPr lang="en-US" altLang="ko-KR" sz="2000" dirty="0" smtClean="0">
              <a:solidFill>
                <a:schemeClr val="tx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1284993"/>
            <a:ext cx="10587824" cy="145204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96128" y="2279739"/>
            <a:ext cx="951072" cy="251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6" y="4247933"/>
            <a:ext cx="5650204" cy="22459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7128" y="4247932"/>
            <a:ext cx="1992472" cy="304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H="1">
            <a:off x="2266237" y="1284992"/>
            <a:ext cx="2851863" cy="334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135396" y="4292197"/>
            <a:ext cx="54978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</a:rPr>
              <a:t>3. Window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cmd</a:t>
            </a:r>
            <a:r>
              <a:rPr lang="ko-KR" altLang="en-US" sz="2000" dirty="0" err="1" smtClean="0">
                <a:solidFill>
                  <a:schemeClr val="tx2"/>
                </a:solidFill>
              </a:rPr>
              <a:t>창일때는</a:t>
            </a:r>
            <a:r>
              <a:rPr lang="en-US" altLang="ko-KR" sz="2000" dirty="0">
                <a:solidFill>
                  <a:schemeClr val="tx2"/>
                </a:solidFill>
              </a:rPr>
              <a:t>?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r>
              <a:rPr lang="en-US" altLang="ko-KR" dirty="0" smtClean="0">
                <a:solidFill>
                  <a:schemeClr val="tx2"/>
                </a:solidFill>
              </a:rPr>
              <a:t>=&gt; </a:t>
            </a:r>
            <a:r>
              <a:rPr lang="en-US" altLang="ko-KR" dirty="0" err="1" smtClean="0">
                <a:solidFill>
                  <a:schemeClr val="tx2"/>
                </a:solidFill>
              </a:rPr>
              <a:t>Netstat</a:t>
            </a:r>
            <a:r>
              <a:rPr lang="en-US" altLang="ko-KR" dirty="0" smtClean="0">
                <a:solidFill>
                  <a:schemeClr val="tx2"/>
                </a:solidFill>
              </a:rPr>
              <a:t> –ant | </a:t>
            </a:r>
            <a:r>
              <a:rPr lang="en-US" altLang="ko-KR" dirty="0" err="1" smtClean="0">
                <a:solidFill>
                  <a:schemeClr val="tx2"/>
                </a:solidFill>
              </a:rPr>
              <a:t>findstr</a:t>
            </a:r>
            <a:r>
              <a:rPr lang="en-US" altLang="ko-KR" dirty="0" smtClean="0">
                <a:solidFill>
                  <a:schemeClr val="tx2"/>
                </a:solidFill>
              </a:rPr>
              <a:t> 22 </a:t>
            </a:r>
            <a:r>
              <a:rPr lang="ko-KR" altLang="en-US" dirty="0" smtClean="0">
                <a:solidFill>
                  <a:schemeClr val="tx2"/>
                </a:solidFill>
              </a:rPr>
              <a:t>입력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en-US" altLang="ko-KR" dirty="0">
                <a:solidFill>
                  <a:schemeClr val="tx2"/>
                </a:solidFill>
              </a:rPr>
              <a:t>=&gt; </a:t>
            </a:r>
            <a:r>
              <a:rPr lang="ko-KR" altLang="en-US" dirty="0" smtClean="0">
                <a:solidFill>
                  <a:schemeClr val="tx2"/>
                </a:solidFill>
              </a:rPr>
              <a:t>특정포트가 </a:t>
            </a:r>
            <a:r>
              <a:rPr lang="ko-KR" altLang="en-US" dirty="0">
                <a:solidFill>
                  <a:schemeClr val="tx2"/>
                </a:solidFill>
              </a:rPr>
              <a:t>사용 중에 있는지 확인하는 명령어</a:t>
            </a:r>
            <a:endParaRPr lang="en-US" altLang="ko-KR" dirty="0">
              <a:solidFill>
                <a:schemeClr val="tx2"/>
              </a:solidFill>
            </a:endParaRPr>
          </a:p>
          <a:p>
            <a:r>
              <a:rPr lang="en-US" altLang="ko-KR" dirty="0">
                <a:solidFill>
                  <a:schemeClr val="tx2"/>
                </a:solidFill>
              </a:rPr>
              <a:t>=&gt; LISTEN </a:t>
            </a:r>
            <a:r>
              <a:rPr lang="ko-KR" altLang="en-US" dirty="0">
                <a:solidFill>
                  <a:schemeClr val="tx2"/>
                </a:solidFill>
              </a:rPr>
              <a:t>이면 성공</a:t>
            </a:r>
            <a:endParaRPr lang="en-US" altLang="ko-KR" dirty="0">
              <a:solidFill>
                <a:schemeClr val="tx2"/>
              </a:solidFill>
            </a:endParaRPr>
          </a:p>
          <a:p>
            <a:endParaRPr lang="en-US" altLang="ko-KR" sz="2000" dirty="0" smtClean="0">
              <a:solidFill>
                <a:schemeClr val="tx2"/>
              </a:solidFill>
            </a:endParaRPr>
          </a:p>
          <a:p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82164" y="4451927"/>
            <a:ext cx="922345" cy="21239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8379890">
            <a:off x="5857014" y="3312320"/>
            <a:ext cx="1545374" cy="353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7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Putty </a:t>
            </a:r>
            <a:r>
              <a:rPr lang="ko-KR" altLang="en-US" sz="3200" b="1" dirty="0">
                <a:solidFill>
                  <a:schemeClr val="tx2"/>
                </a:solidFill>
              </a:rPr>
              <a:t>원격접속</a:t>
            </a:r>
            <a:endParaRPr lang="en-US" altLang="ko-KR" sz="3200" b="1" dirty="0">
              <a:solidFill>
                <a:schemeClr val="tx2"/>
              </a:solidFill>
            </a:endParaRPr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5249" y="1340558"/>
            <a:ext cx="4320000" cy="2880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0498" y="1340558"/>
            <a:ext cx="4320000" cy="288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99662" y="4495152"/>
            <a:ext cx="56055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 err="1" smtClean="0">
                <a:solidFill>
                  <a:schemeClr val="tx2"/>
                </a:solidFill>
              </a:rPr>
              <a:t>ls</a:t>
            </a:r>
            <a:r>
              <a:rPr lang="en-US" altLang="ko-KR" sz="2000" dirty="0" smtClean="0">
                <a:solidFill>
                  <a:schemeClr val="tx2"/>
                </a:solidFill>
              </a:rPr>
              <a:t> –al </a:t>
            </a:r>
            <a:r>
              <a:rPr lang="ko-KR" altLang="en-US" sz="2000" dirty="0" smtClean="0">
                <a:solidFill>
                  <a:schemeClr val="tx2"/>
                </a:solidFill>
              </a:rPr>
              <a:t>입력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dirty="0" err="1" smtClean="0">
                <a:solidFill>
                  <a:schemeClr val="tx2"/>
                </a:solidFill>
              </a:rPr>
              <a:t>sudo</a:t>
            </a:r>
            <a:r>
              <a:rPr lang="en-US" altLang="ko-KR" sz="2000" dirty="0" smtClean="0">
                <a:solidFill>
                  <a:schemeClr val="tx2"/>
                </a:solidFill>
              </a:rPr>
              <a:t> apt install net-tools </a:t>
            </a:r>
            <a:r>
              <a:rPr lang="ko-KR" altLang="en-US" sz="2000" dirty="0" smtClean="0">
                <a:solidFill>
                  <a:schemeClr val="tx2"/>
                </a:solidFill>
              </a:rPr>
              <a:t>입력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r>
              <a:rPr lang="en-US" altLang="ko-KR" dirty="0" smtClean="0">
                <a:solidFill>
                  <a:schemeClr val="tx2"/>
                </a:solidFill>
              </a:rPr>
              <a:t>* </a:t>
            </a:r>
            <a:r>
              <a:rPr lang="en-US" altLang="ko-KR" dirty="0" err="1" smtClean="0">
                <a:solidFill>
                  <a:schemeClr val="tx2"/>
                </a:solidFill>
              </a:rPr>
              <a:t>sudo</a:t>
            </a:r>
            <a:r>
              <a:rPr lang="en-US" altLang="ko-KR" dirty="0" smtClean="0">
                <a:solidFill>
                  <a:schemeClr val="tx2"/>
                </a:solidFill>
              </a:rPr>
              <a:t>? </a:t>
            </a:r>
            <a:r>
              <a:rPr lang="ko-KR" altLang="en-US" dirty="0" smtClean="0">
                <a:solidFill>
                  <a:schemeClr val="tx2"/>
                </a:solidFill>
              </a:rPr>
              <a:t>관리자 권한으로 실행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en-US" altLang="ko-KR" smtClean="0">
                <a:solidFill>
                  <a:schemeClr val="tx2"/>
                </a:solidFill>
              </a:rPr>
              <a:t>* apt</a:t>
            </a:r>
            <a:r>
              <a:rPr lang="en-US" altLang="ko-KR" dirty="0" smtClean="0">
                <a:solidFill>
                  <a:schemeClr val="tx2"/>
                </a:solidFill>
              </a:rPr>
              <a:t>? </a:t>
            </a:r>
            <a:r>
              <a:rPr lang="ko-KR" altLang="en-US" dirty="0" smtClean="0">
                <a:solidFill>
                  <a:schemeClr val="tx2"/>
                </a:solidFill>
              </a:rPr>
              <a:t>프로그램을 설치해주는 명령어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solidFill>
                  <a:schemeClr val="tx2"/>
                </a:solidFill>
              </a:rPr>
              <a:t>n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etstat</a:t>
            </a:r>
            <a:r>
              <a:rPr lang="en-US" altLang="ko-KR" sz="2000" dirty="0" smtClean="0">
                <a:solidFill>
                  <a:schemeClr val="tx2"/>
                </a:solidFill>
              </a:rPr>
              <a:t> –ant |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grep</a:t>
            </a:r>
            <a:r>
              <a:rPr lang="en-US" altLang="ko-KR" sz="2000" dirty="0" smtClean="0">
                <a:solidFill>
                  <a:schemeClr val="tx2"/>
                </a:solidFill>
              </a:rPr>
              <a:t> 22</a:t>
            </a:r>
          </a:p>
          <a:p>
            <a:endParaRPr lang="en-US" altLang="ko-KR" sz="2000" dirty="0">
              <a:solidFill>
                <a:schemeClr val="tx2"/>
              </a:solidFill>
            </a:endParaRPr>
          </a:p>
          <a:p>
            <a:endParaRPr lang="en-US" altLang="ko-KR" sz="2000" dirty="0" smtClean="0">
              <a:solidFill>
                <a:schemeClr val="tx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49" y="4552665"/>
            <a:ext cx="6668431" cy="914528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4623642" y="2672782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8297836">
            <a:off x="5561472" y="4258277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04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317" y="2921168"/>
            <a:ext cx="675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</a:rPr>
              <a:t>방화벽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</a:rPr>
              <a:t>Ping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테스트</a:t>
            </a:r>
            <a:endParaRPr lang="en-US" altLang="ko-KR" sz="3200" b="1" dirty="0">
              <a:solidFill>
                <a:schemeClr val="tx2"/>
              </a:solidFill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2971" y="1220811"/>
            <a:ext cx="5400000" cy="288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97" y="1220811"/>
            <a:ext cx="5400000" cy="288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47097" y="4643093"/>
            <a:ext cx="549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</a:rPr>
              <a:t>1. </a:t>
            </a:r>
            <a:r>
              <a:rPr lang="ko-KR" altLang="en-US" sz="2000" dirty="0" smtClean="0">
                <a:solidFill>
                  <a:schemeClr val="tx2"/>
                </a:solidFill>
              </a:rPr>
              <a:t>방화벽을 사용하면 </a:t>
            </a:r>
            <a:r>
              <a:rPr lang="en-US" altLang="ko-KR" sz="2000" dirty="0" smtClean="0">
                <a:solidFill>
                  <a:schemeClr val="tx2"/>
                </a:solidFill>
              </a:rPr>
              <a:t>ping</a:t>
            </a:r>
            <a:r>
              <a:rPr lang="ko-KR" altLang="en-US" sz="2000" dirty="0" smtClean="0">
                <a:solidFill>
                  <a:schemeClr val="tx2"/>
                </a:solidFill>
              </a:rPr>
              <a:t>이 </a:t>
            </a:r>
            <a:r>
              <a:rPr lang="ko-KR" altLang="en-US" sz="2000" dirty="0" err="1" smtClean="0">
                <a:solidFill>
                  <a:schemeClr val="tx2"/>
                </a:solidFill>
              </a:rPr>
              <a:t>안된다</a:t>
            </a:r>
            <a:r>
              <a:rPr lang="en-US" altLang="ko-KR" sz="2000" dirty="0" smtClean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12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7068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수업내용 </a:t>
            </a:r>
            <a:r>
              <a:rPr lang="en-US" altLang="ko-KR" sz="3200" b="1" dirty="0">
                <a:solidFill>
                  <a:schemeClr val="tx2"/>
                </a:solidFill>
              </a:rPr>
              <a:t>&amp; </a:t>
            </a:r>
            <a:r>
              <a:rPr lang="ko-KR" altLang="en-US" sz="3200" b="1" dirty="0">
                <a:solidFill>
                  <a:schemeClr val="tx2"/>
                </a:solidFill>
              </a:rPr>
              <a:t>용어 </a:t>
            </a:r>
            <a:r>
              <a:rPr lang="ko-KR" altLang="en-US" sz="3200" b="1">
                <a:solidFill>
                  <a:schemeClr val="tx2"/>
                </a:solidFill>
              </a:rPr>
              <a:t>필기 </a:t>
            </a:r>
            <a:r>
              <a:rPr lang="ko-KR" altLang="en-US" sz="3200" b="1" smtClean="0">
                <a:solidFill>
                  <a:schemeClr val="tx2"/>
                </a:solidFill>
              </a:rPr>
              <a:t>정리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16370" b="16605"/>
          <a:stretch/>
        </p:blipFill>
        <p:spPr>
          <a:xfrm>
            <a:off x="1194718" y="1157022"/>
            <a:ext cx="4338573" cy="55852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15596" b="15709"/>
          <a:stretch/>
        </p:blipFill>
        <p:spPr>
          <a:xfrm>
            <a:off x="5983708" y="1157022"/>
            <a:ext cx="4215368" cy="558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8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Ping </a:t>
            </a:r>
            <a:r>
              <a:rPr lang="ko-KR" altLang="en-US" sz="3200" b="1" dirty="0">
                <a:solidFill>
                  <a:schemeClr val="tx2"/>
                </a:solidFill>
              </a:rPr>
              <a:t>테스트</a:t>
            </a:r>
            <a:endParaRPr lang="en-US" altLang="ko-KR" sz="3200" b="1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97" y="1324951"/>
            <a:ext cx="5400000" cy="28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1355023"/>
            <a:ext cx="5400000" cy="28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47097" y="4916274"/>
            <a:ext cx="549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</a:rPr>
              <a:t>1. </a:t>
            </a:r>
            <a:r>
              <a:rPr lang="ko-KR" altLang="en-US" sz="2000" dirty="0" smtClean="0">
                <a:solidFill>
                  <a:schemeClr val="tx2"/>
                </a:solidFill>
              </a:rPr>
              <a:t>방화벽을 사용하지 않으면 </a:t>
            </a:r>
            <a:r>
              <a:rPr lang="en-US" altLang="ko-KR" sz="2000" dirty="0" smtClean="0">
                <a:solidFill>
                  <a:schemeClr val="tx2"/>
                </a:solidFill>
              </a:rPr>
              <a:t>ping</a:t>
            </a:r>
            <a:r>
              <a:rPr lang="ko-KR" altLang="en-US" sz="2000" dirty="0" smtClean="0">
                <a:solidFill>
                  <a:schemeClr val="tx2"/>
                </a:solidFill>
              </a:rPr>
              <a:t>이 된다</a:t>
            </a:r>
            <a:r>
              <a:rPr lang="en-US" altLang="ko-KR" sz="2000" dirty="0" smtClean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7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317" y="2921168"/>
            <a:ext cx="675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err="1" smtClean="0">
                <a:solidFill>
                  <a:schemeClr val="tx2"/>
                </a:solidFill>
              </a:rPr>
              <a:t>VSCode</a:t>
            </a:r>
            <a:r>
              <a:rPr lang="ko-KR" altLang="en-US" sz="4800" b="1" dirty="0" smtClean="0">
                <a:solidFill>
                  <a:schemeClr val="tx2"/>
                </a:solidFill>
              </a:rPr>
              <a:t>로 원격접속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6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5" y="186612"/>
            <a:ext cx="652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</a:rPr>
              <a:t>VSCode</a:t>
            </a:r>
            <a:r>
              <a:rPr lang="ko-KR" altLang="en-US" sz="3200" b="1" dirty="0">
                <a:solidFill>
                  <a:schemeClr val="tx2"/>
                </a:solidFill>
              </a:rPr>
              <a:t>로 원격접속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939338"/>
            <a:ext cx="4320000" cy="32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9836" y="4571038"/>
            <a:ext cx="7765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2"/>
                </a:solidFill>
              </a:rPr>
              <a:t>Remote – SSH </a:t>
            </a:r>
            <a:r>
              <a:rPr lang="ko-KR" altLang="en-US" sz="2400" dirty="0" smtClean="0">
                <a:solidFill>
                  <a:schemeClr val="tx2"/>
                </a:solidFill>
              </a:rPr>
              <a:t>설치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</a:rPr>
              <a:t>/Users/</a:t>
            </a:r>
            <a:r>
              <a:rPr lang="ko-KR" altLang="en-US" sz="2400" dirty="0">
                <a:solidFill>
                  <a:schemeClr val="tx2"/>
                </a:solidFill>
              </a:rPr>
              <a:t>사용자</a:t>
            </a:r>
            <a:r>
              <a:rPr lang="en-US" altLang="ko-KR" sz="2400" dirty="0">
                <a:solidFill>
                  <a:schemeClr val="tx2"/>
                </a:solidFill>
              </a:rPr>
              <a:t>/.</a:t>
            </a:r>
            <a:r>
              <a:rPr lang="en-US" altLang="ko-KR" sz="2400" dirty="0" err="1">
                <a:solidFill>
                  <a:schemeClr val="tx2"/>
                </a:solidFill>
              </a:rPr>
              <a:t>ssh</a:t>
            </a:r>
            <a:r>
              <a:rPr lang="en-US" altLang="ko-KR" sz="2400" dirty="0">
                <a:solidFill>
                  <a:schemeClr val="tx2"/>
                </a:solidFill>
              </a:rPr>
              <a:t>/</a:t>
            </a:r>
            <a:r>
              <a:rPr lang="en-US" altLang="ko-KR" sz="2400" dirty="0" err="1">
                <a:solidFill>
                  <a:schemeClr val="tx2"/>
                </a:solidFill>
              </a:rPr>
              <a:t>config</a:t>
            </a:r>
            <a:r>
              <a:rPr lang="en-US" altLang="ko-KR" sz="2400" dirty="0">
                <a:solidFill>
                  <a:schemeClr val="tx2"/>
                </a:solidFill>
              </a:rPr>
              <a:t> </a:t>
            </a:r>
            <a:r>
              <a:rPr lang="ko-KR" altLang="en-US" sz="2400" dirty="0" smtClean="0">
                <a:solidFill>
                  <a:schemeClr val="tx2"/>
                </a:solidFill>
              </a:rPr>
              <a:t>접속</a:t>
            </a:r>
            <a:endParaRPr lang="en-US" altLang="ko-KR" sz="2400" dirty="0" smtClean="0">
              <a:solidFill>
                <a:schemeClr val="tx2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38959"/>
          <a:stretch/>
        </p:blipFill>
        <p:spPr>
          <a:xfrm>
            <a:off x="5141363" y="942391"/>
            <a:ext cx="6357062" cy="325542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4691368" y="2433387"/>
            <a:ext cx="638464" cy="21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7663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</a:rPr>
              <a:t>VSCode</a:t>
            </a:r>
            <a:r>
              <a:rPr lang="ko-KR" altLang="en-US" sz="3200" b="1" dirty="0">
                <a:solidFill>
                  <a:schemeClr val="tx2"/>
                </a:solidFill>
              </a:rPr>
              <a:t>로 원격접속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1" y="1340558"/>
            <a:ext cx="7563906" cy="22958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1" y="3722987"/>
            <a:ext cx="6401693" cy="152421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3211" y="5529379"/>
            <a:ext cx="7765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2"/>
                </a:solidFill>
              </a:rPr>
              <a:t>3. </a:t>
            </a:r>
            <a:r>
              <a:rPr lang="en-US" altLang="ko-KR" sz="2400" dirty="0" err="1" smtClean="0">
                <a:solidFill>
                  <a:schemeClr val="tx2"/>
                </a:solidFill>
              </a:rPr>
              <a:t>config</a:t>
            </a:r>
            <a:r>
              <a:rPr lang="en-US" altLang="ko-KR" sz="2400" dirty="0" smtClean="0">
                <a:solidFill>
                  <a:schemeClr val="tx2"/>
                </a:solidFill>
              </a:rPr>
              <a:t> </a:t>
            </a:r>
            <a:r>
              <a:rPr lang="ko-KR" altLang="en-US" sz="2400" dirty="0" smtClean="0">
                <a:solidFill>
                  <a:schemeClr val="tx2"/>
                </a:solidFill>
              </a:rPr>
              <a:t>파일 작성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r>
              <a:rPr lang="en-US" altLang="ko-KR" sz="2400" dirty="0" smtClean="0">
                <a:solidFill>
                  <a:schemeClr val="tx2"/>
                </a:solidFill>
              </a:rPr>
              <a:t>4. </a:t>
            </a:r>
            <a:r>
              <a:rPr lang="en-US" altLang="ko-KR" sz="2400" dirty="0" err="1" smtClean="0">
                <a:solidFill>
                  <a:schemeClr val="tx2"/>
                </a:solidFill>
              </a:rPr>
              <a:t>known_hosts</a:t>
            </a:r>
            <a:r>
              <a:rPr lang="en-US" altLang="ko-KR" sz="2400" dirty="0" smtClean="0">
                <a:solidFill>
                  <a:schemeClr val="tx2"/>
                </a:solidFill>
              </a:rPr>
              <a:t> </a:t>
            </a:r>
            <a:r>
              <a:rPr lang="ko-KR" altLang="en-US" sz="2400" dirty="0" smtClean="0">
                <a:solidFill>
                  <a:schemeClr val="tx2"/>
                </a:solidFill>
              </a:rPr>
              <a:t>생성</a:t>
            </a:r>
            <a:endParaRPr lang="en-US" altLang="ko-KR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5" y="186612"/>
            <a:ext cx="7767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</a:rPr>
              <a:t>VSCode</a:t>
            </a:r>
            <a:r>
              <a:rPr lang="ko-KR" altLang="en-US" sz="3200" b="1" dirty="0">
                <a:solidFill>
                  <a:schemeClr val="tx2"/>
                </a:solidFill>
              </a:rPr>
              <a:t>로 원격접속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340558"/>
            <a:ext cx="5315692" cy="36695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81700" y="1713779"/>
            <a:ext cx="60174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</a:rPr>
              <a:t>4</a:t>
            </a:r>
            <a:r>
              <a:rPr lang="en-US" altLang="ko-KR" sz="2400" dirty="0" smtClean="0">
                <a:solidFill>
                  <a:schemeClr val="tx2"/>
                </a:solidFill>
              </a:rPr>
              <a:t>. apache 2 </a:t>
            </a:r>
            <a:r>
              <a:rPr lang="ko-KR" altLang="en-US" sz="2400" dirty="0" smtClean="0">
                <a:solidFill>
                  <a:schemeClr val="tx2"/>
                </a:solidFill>
              </a:rPr>
              <a:t>설치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</a:rPr>
              <a:t>=&gt;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sudo</a:t>
            </a:r>
            <a:r>
              <a:rPr lang="en-US" altLang="ko-KR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관리자 권한으로 실행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r>
              <a:rPr lang="en-US" altLang="ko-KR" sz="2400" dirty="0">
                <a:solidFill>
                  <a:schemeClr val="tx2"/>
                </a:solidFill>
              </a:rPr>
              <a:t>5</a:t>
            </a:r>
            <a:r>
              <a:rPr lang="en-US" altLang="ko-KR" sz="2400" dirty="0" smtClean="0">
                <a:solidFill>
                  <a:schemeClr val="tx2"/>
                </a:solidFill>
              </a:rPr>
              <a:t>. </a:t>
            </a:r>
            <a:r>
              <a:rPr lang="en-US" altLang="ko-KR" sz="2400" dirty="0" err="1" smtClean="0">
                <a:solidFill>
                  <a:schemeClr val="tx2"/>
                </a:solidFill>
              </a:rPr>
              <a:t>netstat</a:t>
            </a:r>
            <a:r>
              <a:rPr lang="en-US" altLang="ko-KR" sz="2400" dirty="0" smtClean="0">
                <a:solidFill>
                  <a:schemeClr val="tx2"/>
                </a:solidFill>
              </a:rPr>
              <a:t> –ant | </a:t>
            </a:r>
            <a:r>
              <a:rPr lang="en-US" altLang="ko-KR" sz="2400" dirty="0" err="1" smtClean="0">
                <a:solidFill>
                  <a:schemeClr val="tx2"/>
                </a:solidFill>
              </a:rPr>
              <a:t>grep</a:t>
            </a:r>
            <a:r>
              <a:rPr lang="en-US" altLang="ko-KR" sz="2400" dirty="0" smtClean="0">
                <a:solidFill>
                  <a:schemeClr val="tx2"/>
                </a:solidFill>
              </a:rPr>
              <a:t> 80 </a:t>
            </a:r>
            <a:r>
              <a:rPr lang="ko-KR" altLang="en-US" sz="2400" dirty="0" smtClean="0">
                <a:solidFill>
                  <a:schemeClr val="tx2"/>
                </a:solidFill>
              </a:rPr>
              <a:t>입력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</a:rPr>
              <a:t>=&gt;</a:t>
            </a:r>
            <a:r>
              <a:rPr lang="ko-KR" altLang="en-US" sz="2000" dirty="0" smtClean="0">
                <a:solidFill>
                  <a:schemeClr val="tx2"/>
                </a:solidFill>
              </a:rPr>
              <a:t>특정한 </a:t>
            </a:r>
            <a:r>
              <a:rPr lang="en-US" altLang="ko-KR" sz="2000" dirty="0" smtClean="0">
                <a:solidFill>
                  <a:schemeClr val="tx2"/>
                </a:solidFill>
              </a:rPr>
              <a:t>80 </a:t>
            </a:r>
            <a:r>
              <a:rPr lang="ko-KR" altLang="en-US" sz="2000" dirty="0" smtClean="0">
                <a:solidFill>
                  <a:schemeClr val="tx2"/>
                </a:solidFill>
              </a:rPr>
              <a:t>포트가 사용 중에 있는지 확인</a:t>
            </a:r>
            <a:r>
              <a:rPr lang="en-US" altLang="ko-KR" sz="2000" dirty="0" smtClean="0">
                <a:solidFill>
                  <a:schemeClr val="tx2"/>
                </a:solidFill>
              </a:rPr>
              <a:t>(putty</a:t>
            </a:r>
            <a:r>
              <a:rPr lang="ko-KR" altLang="en-US" sz="2000" dirty="0" smtClean="0">
                <a:solidFill>
                  <a:schemeClr val="tx2"/>
                </a:solidFill>
              </a:rPr>
              <a:t>에서 확인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  <a:p>
            <a:r>
              <a:rPr lang="en-US" altLang="ko-KR" sz="2000" dirty="0" smtClean="0">
                <a:solidFill>
                  <a:schemeClr val="tx2"/>
                </a:solidFill>
              </a:rPr>
              <a:t>=&gt; Listen</a:t>
            </a:r>
            <a:r>
              <a:rPr lang="ko-KR" altLang="en-US" sz="2000" dirty="0" smtClean="0">
                <a:solidFill>
                  <a:schemeClr val="tx2"/>
                </a:solidFill>
              </a:rPr>
              <a:t>이면 성공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5178101"/>
            <a:ext cx="7106642" cy="118459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flipH="1">
            <a:off x="559835" y="1266826"/>
            <a:ext cx="3754990" cy="2603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H="1">
            <a:off x="531259" y="5278143"/>
            <a:ext cx="3783565" cy="313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>
            <a:off x="6516652" y="5893155"/>
            <a:ext cx="722348" cy="291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0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5" y="186612"/>
            <a:ext cx="6438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</a:rPr>
              <a:t>VSCode</a:t>
            </a:r>
            <a:r>
              <a:rPr lang="ko-KR" altLang="en-US" sz="3200" b="1" dirty="0">
                <a:solidFill>
                  <a:schemeClr val="tx2"/>
                </a:solidFill>
              </a:rPr>
              <a:t>로 원격접속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5" y="1259180"/>
            <a:ext cx="7176796" cy="45718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H="1">
            <a:off x="1602368" y="2494994"/>
            <a:ext cx="4853850" cy="376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04" y="5815165"/>
            <a:ext cx="10965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defRPr/>
            </a:pPr>
            <a:r>
              <a:rPr lang="en-US" altLang="ko-KR" sz="2400" dirty="0">
                <a:solidFill>
                  <a:schemeClr val="tx2"/>
                </a:solidFill>
              </a:rPr>
              <a:t>5</a:t>
            </a:r>
            <a:r>
              <a:rPr lang="en-US" altLang="ko-KR" sz="2400" dirty="0" smtClean="0">
                <a:solidFill>
                  <a:schemeClr val="tx2"/>
                </a:solidFill>
              </a:rPr>
              <a:t>. </a:t>
            </a:r>
            <a:r>
              <a:rPr lang="en-US" altLang="ko-KR" sz="2400" kern="0" dirty="0" err="1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VitualBox</a:t>
            </a:r>
            <a:r>
              <a:rPr lang="ko-KR" altLang="en-US" sz="2400" kern="0" dirty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에서 호스트포트와 게스트포트 </a:t>
            </a:r>
            <a:r>
              <a:rPr lang="en-US" altLang="ko-KR" sz="2400" kern="0" dirty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80</a:t>
            </a:r>
            <a:r>
              <a:rPr lang="ko-KR" altLang="en-US" sz="2400" kern="0" dirty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을 추가한다</a:t>
            </a:r>
            <a:r>
              <a:rPr lang="en-US" altLang="ko-KR" sz="24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.</a:t>
            </a:r>
          </a:p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=&gt; </a:t>
            </a:r>
            <a:r>
              <a:rPr lang="en-US" altLang="ko-KR" sz="2000" kern="0" dirty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80</a:t>
            </a:r>
            <a:r>
              <a:rPr lang="ko-KR" altLang="en-US" sz="2000" kern="0" dirty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번 </a:t>
            </a:r>
            <a:r>
              <a:rPr lang="ko-KR" altLang="en-US" sz="20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포트</a:t>
            </a:r>
            <a:r>
              <a:rPr lang="en-US" altLang="ko-KR" sz="20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:</a:t>
            </a:r>
            <a:r>
              <a:rPr lang="ko-KR" altLang="en-US" sz="20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2000" kern="0" dirty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5598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5" y="186612"/>
            <a:ext cx="6438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</a:rPr>
              <a:t>VSCode</a:t>
            </a:r>
            <a:r>
              <a:rPr lang="ko-KR" altLang="en-US" sz="3200" b="1" dirty="0">
                <a:solidFill>
                  <a:schemeClr val="tx2"/>
                </a:solidFill>
              </a:rPr>
              <a:t>로 원격접속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3" y="1120165"/>
            <a:ext cx="6326738" cy="52620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H="1">
            <a:off x="559837" y="1080214"/>
            <a:ext cx="1107038" cy="2603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79665" y="1713778"/>
            <a:ext cx="4718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6. http:/localhost </a:t>
            </a:r>
            <a:r>
              <a:rPr lang="ko-KR" altLang="en-US" sz="2400" dirty="0" smtClean="0">
                <a:solidFill>
                  <a:schemeClr val="tx2"/>
                </a:solidFill>
              </a:rPr>
              <a:t>검색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 marL="457200" lvl="2" indent="-457200">
              <a:buFont typeface="Symbol" panose="05050102010706020507" pitchFamily="18" charset="2"/>
              <a:buChar char="Þ"/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80</a:t>
            </a:r>
            <a:r>
              <a:rPr lang="ko-KR" altLang="en-US" sz="20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번 포트가 </a:t>
            </a:r>
            <a:r>
              <a:rPr lang="en-US" altLang="ko-KR" sz="20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http</a:t>
            </a:r>
            <a:r>
              <a:rPr lang="ko-KR" altLang="en-US" sz="20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이므로</a:t>
            </a:r>
            <a:r>
              <a:rPr lang="en-US" altLang="ko-KR" sz="2000" kern="0" dirty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chemeClr val="tx2"/>
                </a:solidFill>
                <a:latin typeface="+mn-ea"/>
              </a:rPr>
              <a:t>인터넷에서 열 수 있다</a:t>
            </a:r>
            <a:endParaRPr lang="en-US" altLang="ko-KR" sz="2000" kern="0" dirty="0">
              <a:ln w="6350">
                <a:noFill/>
              </a:ln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11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317" y="2921168"/>
            <a:ext cx="675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</a:rPr>
              <a:t>프로그램 설치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</a:rPr>
              <a:t>설치 준비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17" y="1577714"/>
            <a:ext cx="1581371" cy="43249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5179" y="1577714"/>
            <a:ext cx="9164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</a:rPr>
              <a:t>192.168.23.150 </a:t>
            </a:r>
            <a:r>
              <a:rPr lang="ko-KR" altLang="en-US" sz="2400" dirty="0" smtClean="0">
                <a:solidFill>
                  <a:schemeClr val="tx2"/>
                </a:solidFill>
              </a:rPr>
              <a:t>공용폴더에 있는 </a:t>
            </a:r>
            <a:r>
              <a:rPr lang="en-US" altLang="ko-KR" sz="2400" dirty="0" smtClean="0">
                <a:solidFill>
                  <a:schemeClr val="tx2"/>
                </a:solidFill>
              </a:rPr>
              <a:t>4</a:t>
            </a:r>
            <a:r>
              <a:rPr lang="ko-KR" altLang="en-US" sz="2400" dirty="0" smtClean="0">
                <a:solidFill>
                  <a:schemeClr val="tx2"/>
                </a:solidFill>
              </a:rPr>
              <a:t>개의 파일을 가져온다</a:t>
            </a:r>
            <a:r>
              <a:rPr lang="en-US" altLang="ko-KR" sz="2400" dirty="0" smtClean="0">
                <a:solidFill>
                  <a:schemeClr val="tx2"/>
                </a:solidFill>
              </a:rPr>
              <a:t>.</a:t>
            </a:r>
            <a:br>
              <a:rPr lang="en-US" altLang="ko-KR" sz="2400" dirty="0" smtClean="0">
                <a:solidFill>
                  <a:schemeClr val="tx2"/>
                </a:solidFill>
              </a:rPr>
            </a:br>
            <a:r>
              <a:rPr lang="en-US" altLang="ko-KR" sz="2400" dirty="0" smtClean="0">
                <a:solidFill>
                  <a:schemeClr val="tx2"/>
                </a:solidFill>
              </a:rPr>
              <a:t>1. </a:t>
            </a:r>
            <a:r>
              <a:rPr lang="en-US" altLang="ko-KR" sz="2400" dirty="0" err="1" smtClean="0">
                <a:solidFill>
                  <a:schemeClr val="tx2"/>
                </a:solidFill>
              </a:rPr>
              <a:t>VirualBox</a:t>
            </a:r>
            <a:r>
              <a:rPr lang="en-US" altLang="ko-KR" sz="2400" dirty="0" smtClean="0">
                <a:solidFill>
                  <a:schemeClr val="tx2"/>
                </a:solidFill>
              </a:rPr>
              <a:t> installer</a:t>
            </a:r>
            <a:br>
              <a:rPr lang="en-US" altLang="ko-KR" sz="2400" dirty="0" smtClean="0">
                <a:solidFill>
                  <a:schemeClr val="tx2"/>
                </a:solidFill>
              </a:rPr>
            </a:br>
            <a:r>
              <a:rPr lang="en-US" altLang="ko-KR" sz="2400" dirty="0" smtClean="0">
                <a:solidFill>
                  <a:schemeClr val="tx2"/>
                </a:solidFill>
              </a:rPr>
              <a:t>2. Ubuntu </a:t>
            </a:r>
            <a:r>
              <a:rPr lang="en-US" altLang="ko-KR" sz="2400" dirty="0">
                <a:solidFill>
                  <a:schemeClr val="tx2"/>
                </a:solidFill>
              </a:rPr>
              <a:t>installer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r>
              <a:rPr lang="en-US" altLang="ko-KR" sz="2400" dirty="0" smtClean="0">
                <a:solidFill>
                  <a:schemeClr val="tx2"/>
                </a:solidFill>
              </a:rPr>
              <a:t>3. </a:t>
            </a:r>
            <a:r>
              <a:rPr lang="en-US" altLang="ko-KR" sz="2400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2400" dirty="0" smtClean="0">
                <a:solidFill>
                  <a:schemeClr val="tx2"/>
                </a:solidFill>
              </a:rPr>
              <a:t> </a:t>
            </a:r>
            <a:r>
              <a:rPr lang="en-US" altLang="ko-KR" sz="2400" dirty="0">
                <a:solidFill>
                  <a:schemeClr val="tx2"/>
                </a:solidFill>
              </a:rPr>
              <a:t>installer</a:t>
            </a:r>
          </a:p>
          <a:p>
            <a:r>
              <a:rPr lang="en-US" altLang="ko-KR" sz="2400" dirty="0" smtClean="0">
                <a:solidFill>
                  <a:schemeClr val="tx2"/>
                </a:solidFill>
              </a:rPr>
              <a:t>4. Putty </a:t>
            </a:r>
            <a:r>
              <a:rPr lang="en-US" altLang="ko-KR" sz="2400" dirty="0">
                <a:solidFill>
                  <a:schemeClr val="tx2"/>
                </a:solidFill>
              </a:rPr>
              <a:t>installer</a:t>
            </a:r>
          </a:p>
          <a:p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5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</a:rPr>
              <a:t>VirtualBox</a:t>
            </a:r>
            <a:r>
              <a:rPr lang="en-US" altLang="ko-KR" sz="3200" dirty="0">
                <a:solidFill>
                  <a:schemeClr val="tx2"/>
                </a:solidFill>
              </a:rPr>
              <a:t> </a:t>
            </a:r>
            <a:r>
              <a:rPr lang="ko-KR" altLang="en-US" sz="3200" dirty="0">
                <a:solidFill>
                  <a:schemeClr val="tx2"/>
                </a:solidFill>
              </a:rPr>
              <a:t>설치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4204" y="1453074"/>
            <a:ext cx="83394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2"/>
                </a:solidFill>
              </a:rPr>
              <a:t>VirtualBox</a:t>
            </a:r>
            <a:r>
              <a:rPr lang="ko-KR" altLang="en-US" sz="2800" b="1" dirty="0" smtClean="0">
                <a:solidFill>
                  <a:schemeClr val="tx2"/>
                </a:solidFill>
              </a:rPr>
              <a:t>란</a:t>
            </a:r>
            <a:r>
              <a:rPr lang="en-US" altLang="ko-KR" sz="2800" b="1" dirty="0" smtClean="0">
                <a:solidFill>
                  <a:schemeClr val="tx2"/>
                </a:solidFill>
              </a:rPr>
              <a:t>?</a:t>
            </a:r>
          </a:p>
          <a:p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</a:rPr>
              <a:t>오라클</a:t>
            </a:r>
            <a:r>
              <a:rPr lang="en-US" altLang="ko-KR" sz="1600" dirty="0">
                <a:solidFill>
                  <a:schemeClr val="tx2"/>
                </a:solidFill>
              </a:rPr>
              <a:t>(Oracle)</a:t>
            </a:r>
            <a:r>
              <a:rPr lang="ko-KR" altLang="en-US" sz="1600" dirty="0">
                <a:solidFill>
                  <a:schemeClr val="tx2"/>
                </a:solidFill>
              </a:rPr>
              <a:t>이 개발한 무료 오픈 소스 가상화 </a:t>
            </a:r>
            <a:r>
              <a:rPr lang="ko-KR" altLang="en-US" sz="1600" dirty="0" smtClean="0">
                <a:solidFill>
                  <a:schemeClr val="tx2"/>
                </a:solidFill>
              </a:rPr>
              <a:t>소프트웨어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</a:rPr>
              <a:t>호스트 </a:t>
            </a:r>
            <a:r>
              <a:rPr lang="ko-KR" altLang="en-US" sz="1600" dirty="0">
                <a:solidFill>
                  <a:schemeClr val="tx2"/>
                </a:solidFill>
              </a:rPr>
              <a:t>컴퓨터</a:t>
            </a:r>
            <a:r>
              <a:rPr lang="en-US" altLang="ko-KR" sz="1600" dirty="0">
                <a:solidFill>
                  <a:schemeClr val="tx2"/>
                </a:solidFill>
              </a:rPr>
              <a:t>(</a:t>
            </a:r>
            <a:r>
              <a:rPr lang="ko-KR" altLang="en-US" sz="1600" dirty="0">
                <a:solidFill>
                  <a:schemeClr val="tx2"/>
                </a:solidFill>
              </a:rPr>
              <a:t>실제 사용 중인 컴퓨터</a:t>
            </a:r>
            <a:r>
              <a:rPr lang="en-US" altLang="ko-KR" sz="1600" dirty="0">
                <a:solidFill>
                  <a:schemeClr val="tx2"/>
                </a:solidFill>
              </a:rPr>
              <a:t>) </a:t>
            </a:r>
            <a:r>
              <a:rPr lang="ko-KR" altLang="en-US" sz="1600" dirty="0">
                <a:solidFill>
                  <a:schemeClr val="tx2"/>
                </a:solidFill>
              </a:rPr>
              <a:t>위에 가상 머신</a:t>
            </a:r>
            <a:r>
              <a:rPr lang="en-US" altLang="ko-KR" sz="1600" dirty="0">
                <a:solidFill>
                  <a:schemeClr val="tx2"/>
                </a:solidFill>
              </a:rPr>
              <a:t>(Virtual Machine, VM)</a:t>
            </a:r>
            <a:r>
              <a:rPr lang="ko-KR" altLang="en-US" sz="1600" dirty="0">
                <a:solidFill>
                  <a:schemeClr val="tx2"/>
                </a:solidFill>
              </a:rPr>
              <a:t>을 생성하고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그 안에서 다른 운영 체제를 </a:t>
            </a:r>
            <a:r>
              <a:rPr lang="ko-KR" altLang="en-US" sz="1600" dirty="0" smtClean="0">
                <a:solidFill>
                  <a:schemeClr val="tx2"/>
                </a:solidFill>
              </a:rPr>
              <a:t>실행 가능하므로 여러 </a:t>
            </a:r>
            <a:r>
              <a:rPr lang="ko-KR" altLang="en-US" sz="1600" dirty="0">
                <a:solidFill>
                  <a:schemeClr val="tx2"/>
                </a:solidFill>
              </a:rPr>
              <a:t>운영 체제를 하나의 호스트 컴퓨터에서 동시에 </a:t>
            </a:r>
            <a:r>
              <a:rPr lang="ko-KR" altLang="en-US" sz="1600" dirty="0" smtClean="0">
                <a:solidFill>
                  <a:schemeClr val="tx2"/>
                </a:solidFill>
              </a:rPr>
              <a:t>실행하거나</a:t>
            </a:r>
            <a:r>
              <a:rPr lang="en-US" altLang="ko-KR" sz="1600" dirty="0" smtClean="0">
                <a:solidFill>
                  <a:schemeClr val="tx2"/>
                </a:solidFill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</a:rPr>
              <a:t>다른 운영 체제를 시스템에 영향을 주지 않고 시험</a:t>
            </a:r>
            <a:r>
              <a:rPr lang="en-US" altLang="ko-KR" sz="1600" dirty="0" smtClean="0">
                <a:solidFill>
                  <a:schemeClr val="tx2"/>
                </a:solidFill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</a:rPr>
              <a:t>가능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</a:rPr>
              <a:t>Windows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en-US" altLang="ko-KR" sz="1600" dirty="0" err="1">
                <a:solidFill>
                  <a:schemeClr val="tx2"/>
                </a:solidFill>
              </a:rPr>
              <a:t>macOS</a:t>
            </a:r>
            <a:r>
              <a:rPr lang="en-US" altLang="ko-KR" sz="1600" dirty="0">
                <a:solidFill>
                  <a:schemeClr val="tx2"/>
                </a:solidFill>
              </a:rPr>
              <a:t>, Linux </a:t>
            </a:r>
            <a:r>
              <a:rPr lang="ko-KR" altLang="en-US" sz="1600" dirty="0">
                <a:solidFill>
                  <a:schemeClr val="tx2"/>
                </a:solidFill>
              </a:rPr>
              <a:t>등 다양한 운영 체제에서 </a:t>
            </a:r>
            <a:r>
              <a:rPr lang="ko-KR" altLang="en-US" sz="1600" dirty="0" smtClean="0">
                <a:solidFill>
                  <a:schemeClr val="tx2"/>
                </a:solidFill>
              </a:rPr>
              <a:t>사용 가능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</a:rPr>
              <a:t>가상 </a:t>
            </a:r>
            <a:r>
              <a:rPr lang="ko-KR" altLang="en-US" sz="1600" dirty="0">
                <a:solidFill>
                  <a:schemeClr val="tx2"/>
                </a:solidFill>
              </a:rPr>
              <a:t>머신 안에서 사용하는 운영 체제와는 별도로 가상 </a:t>
            </a:r>
            <a:r>
              <a:rPr lang="ko-KR" altLang="en-US" sz="1600" dirty="0" err="1">
                <a:solidFill>
                  <a:schemeClr val="tx2"/>
                </a:solidFill>
              </a:rPr>
              <a:t>머신의</a:t>
            </a:r>
            <a:r>
              <a:rPr lang="ko-KR" altLang="en-US" sz="1600" dirty="0">
                <a:solidFill>
                  <a:schemeClr val="tx2"/>
                </a:solidFill>
              </a:rPr>
              <a:t> 리소스를 할당하므로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호스트 컴퓨터의 성능에 영향을 주지 않으면서 안정적으로 다양한 운영 체제를 </a:t>
            </a:r>
            <a:r>
              <a:rPr lang="ko-KR" altLang="en-US" sz="1600" dirty="0" smtClean="0">
                <a:solidFill>
                  <a:schemeClr val="tx2"/>
                </a:solidFill>
              </a:rPr>
              <a:t>실행 가능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endParaRPr lang="en-US" altLang="ko-KR" sz="1600" dirty="0">
              <a:solidFill>
                <a:schemeClr val="tx2"/>
              </a:solidFill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</a:rPr>
              <a:t>*</a:t>
            </a:r>
            <a:r>
              <a:rPr lang="ko-KR" altLang="en-US" sz="1600" dirty="0" smtClean="0">
                <a:solidFill>
                  <a:schemeClr val="tx2"/>
                </a:solidFill>
              </a:rPr>
              <a:t>가상화 기술 </a:t>
            </a:r>
            <a:r>
              <a:rPr lang="en-US" altLang="ko-KR" sz="1600" dirty="0" smtClean="0">
                <a:solidFill>
                  <a:schemeClr val="tx2"/>
                </a:solidFill>
              </a:rPr>
              <a:t>?</a:t>
            </a:r>
            <a:r>
              <a:rPr lang="ko-KR" altLang="en-US" sz="1600" dirty="0">
                <a:solidFill>
                  <a:schemeClr val="tx2"/>
                </a:solidFill>
              </a:rPr>
              <a:t> 컴퓨터에서 여러 운영 체제</a:t>
            </a:r>
            <a:r>
              <a:rPr lang="en-US" altLang="ko-KR" sz="1600" dirty="0">
                <a:solidFill>
                  <a:schemeClr val="tx2"/>
                </a:solidFill>
              </a:rPr>
              <a:t>(OS)</a:t>
            </a:r>
            <a:r>
              <a:rPr lang="ko-KR" altLang="en-US" sz="1600" dirty="0">
                <a:solidFill>
                  <a:schemeClr val="tx2"/>
                </a:solidFill>
              </a:rPr>
              <a:t>를 동시에 실행할 수 있게 해주는 기술</a:t>
            </a:r>
            <a:endParaRPr lang="en-US" altLang="ko-KR" sz="1600" dirty="0">
              <a:solidFill>
                <a:schemeClr val="tx2"/>
              </a:solidFill>
            </a:endParaRPr>
          </a:p>
          <a:p>
            <a:endParaRPr lang="en-US" altLang="ko-KR" sz="2000" b="1" dirty="0" smtClean="0">
              <a:solidFill>
                <a:schemeClr val="tx2"/>
              </a:solidFill>
            </a:endParaRPr>
          </a:p>
          <a:p>
            <a:r>
              <a:rPr lang="en-US" altLang="ko-KR" sz="2000" dirty="0" smtClean="0">
                <a:solidFill>
                  <a:schemeClr val="tx2"/>
                </a:solidFill>
              </a:rPr>
              <a:t> 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1" y="1458030"/>
            <a:ext cx="2748467" cy="20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</a:rPr>
              <a:t>VirtualBox</a:t>
            </a:r>
            <a:r>
              <a:rPr lang="en-US" altLang="ko-KR" sz="3200" dirty="0">
                <a:solidFill>
                  <a:schemeClr val="tx2"/>
                </a:solidFill>
              </a:rPr>
              <a:t> </a:t>
            </a:r>
            <a:r>
              <a:rPr lang="ko-KR" altLang="en-US" sz="3200" dirty="0">
                <a:solidFill>
                  <a:schemeClr val="tx2"/>
                </a:solidFill>
              </a:rPr>
              <a:t>설치</a:t>
            </a:r>
          </a:p>
        </p:txBody>
      </p:sp>
      <p:pic>
        <p:nvPicPr>
          <p:cNvPr id="13" name="그림 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824770"/>
            <a:ext cx="2988348" cy="2168892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93" y="1824770"/>
            <a:ext cx="3068156" cy="2168892"/>
          </a:xfrm>
          <a:prstGeom prst="rect">
            <a:avLst/>
          </a:prstGeom>
        </p:spPr>
      </p:pic>
      <p:pic>
        <p:nvPicPr>
          <p:cNvPr id="16" name="그림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57" y="1824770"/>
            <a:ext cx="2993742" cy="216303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19276" y="3735564"/>
            <a:ext cx="527124" cy="25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47670" y="4663426"/>
            <a:ext cx="969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2"/>
                </a:solidFill>
              </a:rPr>
              <a:t>1. </a:t>
            </a:r>
            <a:r>
              <a:rPr lang="en-US" altLang="ko-KR" sz="2800" dirty="0">
                <a:solidFill>
                  <a:schemeClr val="tx2"/>
                </a:solidFill>
              </a:rPr>
              <a:t> </a:t>
            </a:r>
            <a:r>
              <a:rPr lang="ko-KR" altLang="en-US" sz="2800" dirty="0" smtClean="0">
                <a:solidFill>
                  <a:schemeClr val="tx2"/>
                </a:solidFill>
              </a:rPr>
              <a:t>기본값에 따라 설치를 진행한다</a:t>
            </a:r>
            <a:r>
              <a:rPr lang="en-US" altLang="ko-KR" sz="2800" dirty="0" smtClean="0">
                <a:solidFill>
                  <a:schemeClr val="tx2"/>
                </a:solidFill>
              </a:rPr>
              <a:t>. Next -&gt; Next -&gt; Yes</a:t>
            </a:r>
            <a:endParaRPr lang="ko-KR" altLang="en-US" sz="2800" dirty="0">
              <a:solidFill>
                <a:schemeClr val="tx2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636093" y="2798330"/>
            <a:ext cx="554892" cy="2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434957" y="2798330"/>
            <a:ext cx="554892" cy="2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01567" y="3735564"/>
            <a:ext cx="527124" cy="25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951530" y="3735564"/>
            <a:ext cx="527124" cy="25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09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</a:rPr>
              <a:t>VirtualBox</a:t>
            </a:r>
            <a:r>
              <a:rPr lang="en-US" altLang="ko-KR" sz="3200" dirty="0">
                <a:solidFill>
                  <a:schemeClr val="tx2"/>
                </a:solidFill>
              </a:rPr>
              <a:t> </a:t>
            </a:r>
            <a:r>
              <a:rPr lang="ko-KR" altLang="en-US" sz="3200" dirty="0">
                <a:solidFill>
                  <a:schemeClr val="tx2"/>
                </a:solidFill>
              </a:rPr>
              <a:t>설치</a:t>
            </a:r>
          </a:p>
        </p:txBody>
      </p:sp>
      <p:pic>
        <p:nvPicPr>
          <p:cNvPr id="13" name="그림 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14236" y="1989000"/>
            <a:ext cx="3397892" cy="2385049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8" y="1989000"/>
            <a:ext cx="3004800" cy="2385049"/>
          </a:xfrm>
          <a:prstGeom prst="rect">
            <a:avLst/>
          </a:prstGeom>
        </p:spPr>
      </p:pic>
      <p:pic>
        <p:nvPicPr>
          <p:cNvPr id="15" name="그림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03697" y="1989000"/>
            <a:ext cx="3497176" cy="23850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4642" y="4920775"/>
            <a:ext cx="969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</a:rPr>
              <a:t>2</a:t>
            </a:r>
            <a:r>
              <a:rPr lang="en-US" altLang="ko-KR" sz="2800" dirty="0" smtClean="0">
                <a:solidFill>
                  <a:schemeClr val="tx2"/>
                </a:solidFill>
              </a:rPr>
              <a:t>.  </a:t>
            </a:r>
            <a:r>
              <a:rPr lang="ko-KR" altLang="en-US" sz="2800" dirty="0" smtClean="0">
                <a:solidFill>
                  <a:schemeClr val="tx2"/>
                </a:solidFill>
              </a:rPr>
              <a:t>기본값에 따라 설치를 진행한다</a:t>
            </a:r>
            <a:r>
              <a:rPr lang="en-US" altLang="ko-KR" sz="2800" dirty="0" smtClean="0">
                <a:solidFill>
                  <a:schemeClr val="tx2"/>
                </a:solidFill>
              </a:rPr>
              <a:t>. Yes -&gt; Install -&gt; Finish</a:t>
            </a:r>
            <a:endParaRPr lang="ko-KR" altLang="en-US" sz="2800" dirty="0">
              <a:solidFill>
                <a:schemeClr val="tx2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297894" y="4116648"/>
            <a:ext cx="646434" cy="25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29276" y="4116648"/>
            <a:ext cx="646434" cy="25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410282" y="4116648"/>
            <a:ext cx="646434" cy="25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3640887" y="3058946"/>
            <a:ext cx="391980" cy="2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11701" y="3058946"/>
            <a:ext cx="391980" cy="2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8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-16002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0" y="942392"/>
            <a:ext cx="12191999" cy="5915607"/>
          </a:xfrm>
          <a:prstGeom prst="frame">
            <a:avLst>
              <a:gd name="adj1" fmla="val 7941"/>
            </a:avLst>
          </a:prstGeom>
          <a:solidFill>
            <a:srgbClr val="066AB5">
              <a:alpha val="22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6" name="순서도: 연결자 5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95" y="186612"/>
            <a:ext cx="9804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설치된 </a:t>
            </a:r>
            <a:r>
              <a:rPr lang="en-US" altLang="ko-KR" sz="3200" b="1" dirty="0" err="1">
                <a:solidFill>
                  <a:schemeClr val="tx2"/>
                </a:solidFill>
              </a:rPr>
              <a:t>VirtualBox</a:t>
            </a:r>
            <a:r>
              <a:rPr lang="ko-KR" altLang="en-US" sz="3200" b="1" dirty="0">
                <a:solidFill>
                  <a:schemeClr val="tx2"/>
                </a:solidFill>
              </a:rPr>
              <a:t>에서 </a:t>
            </a:r>
            <a:r>
              <a:rPr lang="ko-KR" altLang="en-US" sz="3200" b="1" dirty="0" err="1">
                <a:solidFill>
                  <a:schemeClr val="tx2"/>
                </a:solidFill>
              </a:rPr>
              <a:t>가상머신</a:t>
            </a:r>
            <a:r>
              <a:rPr lang="ko-KR" altLang="en-US" sz="3200" b="1" dirty="0">
                <a:solidFill>
                  <a:schemeClr val="tx2"/>
                </a:solidFill>
              </a:rPr>
              <a:t> 만들기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5" y="1380195"/>
            <a:ext cx="3600000" cy="252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57" y="1380195"/>
            <a:ext cx="3600000" cy="252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330671" y="1520579"/>
            <a:ext cx="450629" cy="3863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30817" y="2530979"/>
            <a:ext cx="2611103" cy="2151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08932" y="4339265"/>
            <a:ext cx="9696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 smtClean="0">
                <a:solidFill>
                  <a:schemeClr val="tx2"/>
                </a:solidFill>
              </a:rPr>
              <a:t>새로 만들기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400" dirty="0" smtClean="0">
                <a:solidFill>
                  <a:schemeClr val="tx2"/>
                </a:solidFill>
              </a:rPr>
              <a:t>이름 </a:t>
            </a:r>
            <a:r>
              <a:rPr lang="en-US" altLang="ko-KR" sz="2400" dirty="0" smtClean="0">
                <a:solidFill>
                  <a:schemeClr val="tx2"/>
                </a:solidFill>
              </a:rPr>
              <a:t>Ubuntu.04-01 </a:t>
            </a:r>
            <a:r>
              <a:rPr lang="ko-KR" altLang="en-US" sz="2400" dirty="0" smtClean="0">
                <a:solidFill>
                  <a:schemeClr val="tx2"/>
                </a:solidFill>
              </a:rPr>
              <a:t>설정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400" dirty="0" smtClean="0">
                <a:solidFill>
                  <a:schemeClr val="tx2"/>
                </a:solidFill>
              </a:rPr>
              <a:t>ISO Image</a:t>
            </a:r>
            <a:r>
              <a:rPr lang="ko-KR" altLang="en-US" sz="2400" dirty="0" smtClean="0">
                <a:solidFill>
                  <a:schemeClr val="tx2"/>
                </a:solidFill>
              </a:rPr>
              <a:t>에 </a:t>
            </a:r>
            <a:r>
              <a:rPr lang="en-US" altLang="ko-KR" sz="2400" dirty="0" smtClean="0">
                <a:solidFill>
                  <a:schemeClr val="tx2"/>
                </a:solidFill>
              </a:rPr>
              <a:t>Ubuntu-22.04.2-live-server-amd64 </a:t>
            </a:r>
            <a:r>
              <a:rPr lang="ko-KR" altLang="en-US" sz="2400" dirty="0" smtClean="0">
                <a:solidFill>
                  <a:schemeClr val="tx2"/>
                </a:solidFill>
              </a:rPr>
              <a:t>넣는다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400" dirty="0" smtClean="0">
                <a:solidFill>
                  <a:schemeClr val="tx2"/>
                </a:solidFill>
              </a:rPr>
              <a:t>Username, </a:t>
            </a:r>
            <a:r>
              <a:rPr lang="en-US" altLang="ko-KR" sz="2400" dirty="0" err="1" smtClean="0">
                <a:solidFill>
                  <a:schemeClr val="tx2"/>
                </a:solidFill>
              </a:rPr>
              <a:t>assword</a:t>
            </a:r>
            <a:r>
              <a:rPr lang="en-US" altLang="ko-KR" sz="2400" dirty="0" smtClean="0">
                <a:solidFill>
                  <a:schemeClr val="tx2"/>
                </a:solidFill>
              </a:rPr>
              <a:t> </a:t>
            </a:r>
            <a:r>
              <a:rPr lang="ko-KR" altLang="en-US" sz="2400" dirty="0" smtClean="0">
                <a:solidFill>
                  <a:schemeClr val="tx2"/>
                </a:solidFill>
              </a:rPr>
              <a:t>설정</a:t>
            </a:r>
            <a:endParaRPr lang="en-US" altLang="ko-KR" sz="2400" dirty="0" smtClean="0">
              <a:solidFill>
                <a:schemeClr val="tx2"/>
              </a:solidFill>
            </a:endParaRPr>
          </a:p>
        </p:txBody>
      </p:sp>
      <p:pic>
        <p:nvPicPr>
          <p:cNvPr id="19" name="그림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22429" y="1378573"/>
            <a:ext cx="3600000" cy="25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097975" y="1999494"/>
            <a:ext cx="1509065" cy="11399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864481" y="2569467"/>
            <a:ext cx="391980" cy="2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972453" y="2568543"/>
            <a:ext cx="391980" cy="215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7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696</Words>
  <Application>Microsoft Office PowerPoint</Application>
  <PresentationFormat>와이드스크린</PresentationFormat>
  <Paragraphs>130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예인</cp:lastModifiedBy>
  <cp:revision>193</cp:revision>
  <dcterms:created xsi:type="dcterms:W3CDTF">2020-08-12T09:08:44Z</dcterms:created>
  <dcterms:modified xsi:type="dcterms:W3CDTF">2023-04-13T07:20:11Z</dcterms:modified>
</cp:coreProperties>
</file>